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79" r:id="rId2"/>
    <p:sldId id="330" r:id="rId3"/>
    <p:sldId id="294" r:id="rId4"/>
    <p:sldId id="324" r:id="rId5"/>
    <p:sldId id="299" r:id="rId6"/>
    <p:sldId id="295" r:id="rId7"/>
    <p:sldId id="268" r:id="rId8"/>
    <p:sldId id="298" r:id="rId9"/>
    <p:sldId id="300" r:id="rId10"/>
    <p:sldId id="301" r:id="rId11"/>
    <p:sldId id="302" r:id="rId12"/>
    <p:sldId id="303" r:id="rId13"/>
    <p:sldId id="311" r:id="rId14"/>
    <p:sldId id="304" r:id="rId15"/>
    <p:sldId id="309" r:id="rId16"/>
    <p:sldId id="305" r:id="rId17"/>
    <p:sldId id="306" r:id="rId18"/>
    <p:sldId id="285" r:id="rId19"/>
    <p:sldId id="276" r:id="rId20"/>
    <p:sldId id="313" r:id="rId21"/>
    <p:sldId id="288" r:id="rId22"/>
    <p:sldId id="290" r:id="rId23"/>
    <p:sldId id="291" r:id="rId24"/>
    <p:sldId id="308" r:id="rId25"/>
    <p:sldId id="293" r:id="rId26"/>
    <p:sldId id="310" r:id="rId27"/>
    <p:sldId id="287" r:id="rId28"/>
    <p:sldId id="297" r:id="rId29"/>
    <p:sldId id="331" r:id="rId30"/>
    <p:sldId id="307" r:id="rId3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6682" autoAdjust="0"/>
  </p:normalViewPr>
  <p:slideViewPr>
    <p:cSldViewPr>
      <p:cViewPr>
        <p:scale>
          <a:sx n="70" d="100"/>
          <a:sy n="70" d="100"/>
        </p:scale>
        <p:origin x="-1980" y="-7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miller\Desktop\chcf\CHIP%20poster\adv\ADV.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miller\Desktop\chcf\Getting%20to%20the%20heart%20project\measurable\ROI\ROI.forposterraw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miller\Desktop\chcf\Getting%20to%20the%20heart%20project\measurable\ROI\ROI.forposterraw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miller\Desktop\chcf\Getting%20to%20the%20heart%20project\measurable\ROI\ROI.forposterraw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miller\Desktop\chcf\Getting%20to%20the%20heart%20project\measurable\ROI\ROI.forposterraw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miller\Desktop\chcf\Getting%20to%20the%20heart%20project\measurable\pt%20survey%206%20mo%20post\pt%20satisfaction%20graph.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08573928258968"/>
          <c:y val="6.0659813356663754E-2"/>
          <c:w val="0.60424759405074369"/>
          <c:h val="0.73907771945173562"/>
        </c:manualLayout>
      </c:layout>
      <c:lineChart>
        <c:grouping val="standard"/>
        <c:varyColors val="0"/>
        <c:ser>
          <c:idx val="0"/>
          <c:order val="0"/>
          <c:tx>
            <c:strRef>
              <c:f>Sheet1!$A$3</c:f>
              <c:strCache>
                <c:ptCount val="1"/>
                <c:pt idx="0">
                  <c:v>East Oakland</c:v>
                </c:pt>
              </c:strCache>
            </c:strRef>
          </c:tx>
          <c:spPr>
            <a:ln w="76200" cap="flat" cmpd="sng" algn="ctr">
              <a:solidFill>
                <a:srgbClr val="6666FF"/>
              </a:solidFill>
              <a:prstDash val="solid"/>
            </a:ln>
            <a:effectLst/>
          </c:spPr>
          <c:marker>
            <c:symbol val="none"/>
          </c:marker>
          <c:cat>
            <c:numRef>
              <c:f>Sheet1!$B$2:$J$2</c:f>
              <c:numCache>
                <c:formatCode>General</c:formatCode>
                <c:ptCount val="9"/>
                <c:pt idx="0">
                  <c:v>1</c:v>
                </c:pt>
                <c:pt idx="1">
                  <c:v>2</c:v>
                </c:pt>
                <c:pt idx="2">
                  <c:v>3</c:v>
                </c:pt>
                <c:pt idx="3">
                  <c:v>4</c:v>
                </c:pt>
                <c:pt idx="4">
                  <c:v>5</c:v>
                </c:pt>
                <c:pt idx="5">
                  <c:v>6</c:v>
                </c:pt>
                <c:pt idx="6">
                  <c:v>7</c:v>
                </c:pt>
                <c:pt idx="7">
                  <c:v>8</c:v>
                </c:pt>
                <c:pt idx="8">
                  <c:v>9</c:v>
                </c:pt>
              </c:numCache>
            </c:numRef>
          </c:cat>
          <c:val>
            <c:numRef>
              <c:f>Sheet1!$B$3:$J$3</c:f>
              <c:numCache>
                <c:formatCode>General</c:formatCode>
                <c:ptCount val="9"/>
                <c:pt idx="0">
                  <c:v>77</c:v>
                </c:pt>
                <c:pt idx="1">
                  <c:v>78</c:v>
                </c:pt>
                <c:pt idx="2">
                  <c:v>91</c:v>
                </c:pt>
                <c:pt idx="3">
                  <c:v>88</c:v>
                </c:pt>
                <c:pt idx="4">
                  <c:v>93</c:v>
                </c:pt>
                <c:pt idx="5">
                  <c:v>95</c:v>
                </c:pt>
                <c:pt idx="6">
                  <c:v>99</c:v>
                </c:pt>
                <c:pt idx="7">
                  <c:v>104</c:v>
                </c:pt>
                <c:pt idx="8">
                  <c:v>101</c:v>
                </c:pt>
              </c:numCache>
            </c:numRef>
          </c:val>
          <c:smooth val="0"/>
        </c:ser>
        <c:ser>
          <c:idx val="1"/>
          <c:order val="1"/>
          <c:tx>
            <c:strRef>
              <c:f>Sheet1!$A$4</c:f>
              <c:strCache>
                <c:ptCount val="1"/>
                <c:pt idx="0">
                  <c:v>HDC</c:v>
                </c:pt>
              </c:strCache>
            </c:strRef>
          </c:tx>
          <c:spPr>
            <a:ln w="76200">
              <a:solidFill>
                <a:srgbClr val="00B050"/>
              </a:solidFill>
            </a:ln>
          </c:spPr>
          <c:marker>
            <c:symbol val="none"/>
          </c:marker>
          <c:cat>
            <c:numRef>
              <c:f>Sheet1!$B$2:$J$2</c:f>
              <c:numCache>
                <c:formatCode>General</c:formatCode>
                <c:ptCount val="9"/>
                <c:pt idx="0">
                  <c:v>1</c:v>
                </c:pt>
                <c:pt idx="1">
                  <c:v>2</c:v>
                </c:pt>
                <c:pt idx="2">
                  <c:v>3</c:v>
                </c:pt>
                <c:pt idx="3">
                  <c:v>4</c:v>
                </c:pt>
                <c:pt idx="4">
                  <c:v>5</c:v>
                </c:pt>
                <c:pt idx="5">
                  <c:v>6</c:v>
                </c:pt>
                <c:pt idx="6">
                  <c:v>7</c:v>
                </c:pt>
                <c:pt idx="7">
                  <c:v>8</c:v>
                </c:pt>
                <c:pt idx="8">
                  <c:v>9</c:v>
                </c:pt>
              </c:numCache>
            </c:numRef>
          </c:cat>
          <c:val>
            <c:numRef>
              <c:f>Sheet1!$B$4:$J$4</c:f>
              <c:numCache>
                <c:formatCode>General</c:formatCode>
                <c:ptCount val="9"/>
                <c:pt idx="0">
                  <c:v>39</c:v>
                </c:pt>
                <c:pt idx="1">
                  <c:v>44</c:v>
                </c:pt>
                <c:pt idx="2">
                  <c:v>36</c:v>
                </c:pt>
                <c:pt idx="3">
                  <c:v>37</c:v>
                </c:pt>
                <c:pt idx="4">
                  <c:v>40</c:v>
                </c:pt>
                <c:pt idx="5">
                  <c:v>42</c:v>
                </c:pt>
                <c:pt idx="6">
                  <c:v>45</c:v>
                </c:pt>
              </c:numCache>
            </c:numRef>
          </c:val>
          <c:smooth val="0"/>
        </c:ser>
        <c:dLbls>
          <c:showLegendKey val="0"/>
          <c:showVal val="0"/>
          <c:showCatName val="0"/>
          <c:showSerName val="0"/>
          <c:showPercent val="0"/>
          <c:showBubbleSize val="0"/>
        </c:dLbls>
        <c:marker val="1"/>
        <c:smooth val="0"/>
        <c:axId val="36943744"/>
        <c:axId val="36954112"/>
      </c:lineChart>
      <c:catAx>
        <c:axId val="36943744"/>
        <c:scaling>
          <c:orientation val="minMax"/>
        </c:scaling>
        <c:delete val="0"/>
        <c:axPos val="b"/>
        <c:title>
          <c:tx>
            <c:rich>
              <a:bodyPr/>
              <a:lstStyle/>
              <a:p>
                <a:pPr>
                  <a:defRPr sz="1800" baseline="0"/>
                </a:pPr>
                <a:r>
                  <a:rPr lang="en-US" sz="1800" baseline="0"/>
                  <a:t>Months After Intervention</a:t>
                </a:r>
              </a:p>
            </c:rich>
          </c:tx>
          <c:overlay val="0"/>
        </c:title>
        <c:numFmt formatCode="General" sourceLinked="1"/>
        <c:majorTickMark val="out"/>
        <c:minorTickMark val="none"/>
        <c:tickLblPos val="nextTo"/>
        <c:crossAx val="36954112"/>
        <c:crosses val="autoZero"/>
        <c:auto val="1"/>
        <c:lblAlgn val="ctr"/>
        <c:lblOffset val="100"/>
        <c:noMultiLvlLbl val="0"/>
      </c:catAx>
      <c:valAx>
        <c:axId val="36954112"/>
        <c:scaling>
          <c:orientation val="minMax"/>
        </c:scaling>
        <c:delete val="0"/>
        <c:axPos val="l"/>
        <c:majorGridlines/>
        <c:title>
          <c:tx>
            <c:rich>
              <a:bodyPr rot="-5400000" vert="horz"/>
              <a:lstStyle/>
              <a:p>
                <a:pPr>
                  <a:defRPr sz="1800" baseline="0"/>
                </a:pPr>
                <a:r>
                  <a:rPr lang="en-US" sz="1800" baseline="0"/>
                  <a:t>Daily Visits </a:t>
                </a:r>
              </a:p>
            </c:rich>
          </c:tx>
          <c:overlay val="0"/>
        </c:title>
        <c:numFmt formatCode="General" sourceLinked="1"/>
        <c:majorTickMark val="out"/>
        <c:minorTickMark val="none"/>
        <c:tickLblPos val="nextTo"/>
        <c:crossAx val="36943744"/>
        <c:crossesAt val="1"/>
        <c:crossBetween val="midCat"/>
      </c:valAx>
      <c:spPr>
        <a:noFill/>
        <a:ln>
          <a:solidFill>
            <a:schemeClr val="tx1"/>
          </a:solidFill>
        </a:ln>
      </c:spPr>
    </c:plotArea>
    <c:legend>
      <c:legendPos val="r"/>
      <c:layout>
        <c:manualLayout>
          <c:xMode val="edge"/>
          <c:yMode val="edge"/>
          <c:x val="0.75070822397200365"/>
          <c:y val="0.37461614173228586"/>
          <c:w val="0.2298473315835538"/>
          <c:h val="0.1674343832021023"/>
        </c:manualLayout>
      </c:layout>
      <c:overlay val="0"/>
      <c:spPr>
        <a:solidFill>
          <a:schemeClr val="bg1"/>
        </a:solidFill>
        <a:ln>
          <a:solidFill>
            <a:schemeClr val="tx1"/>
          </a:solidFill>
        </a:ln>
      </c:spPr>
      <c:txPr>
        <a:bodyPr/>
        <a:lstStyle/>
        <a:p>
          <a:pPr>
            <a:defRPr sz="18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991565374717111E-2"/>
          <c:y val="3.1154032854444458E-2"/>
          <c:w val="0.75766862880004082"/>
          <c:h val="0.89855020909362249"/>
        </c:manualLayout>
      </c:layout>
      <c:barChart>
        <c:barDir val="col"/>
        <c:grouping val="stacked"/>
        <c:varyColors val="0"/>
        <c:ser>
          <c:idx val="0"/>
          <c:order val="0"/>
          <c:tx>
            <c:strRef>
              <c:f>Sheet1!$A$5</c:f>
              <c:strCache>
                <c:ptCount val="1"/>
                <c:pt idx="0">
                  <c:v>Lunch Food</c:v>
                </c:pt>
              </c:strCache>
            </c:strRef>
          </c:tx>
          <c:spPr>
            <a:solidFill>
              <a:srgbClr val="F84F0C"/>
            </a:solidFill>
          </c:spPr>
          <c:invertIfNegative val="1"/>
          <c:cat>
            <c:strRef>
              <c:f>Sheet1!$B$4:$C$4</c:f>
              <c:strCache>
                <c:ptCount val="2"/>
                <c:pt idx="0">
                  <c:v>Expenses</c:v>
                </c:pt>
                <c:pt idx="1">
                  <c:v>Revenue</c:v>
                </c:pt>
              </c:strCache>
            </c:strRef>
          </c:cat>
          <c:val>
            <c:numRef>
              <c:f>Sheet1!$B$5:$C$5</c:f>
              <c:numCache>
                <c:formatCode>General</c:formatCode>
                <c:ptCount val="2"/>
                <c:pt idx="0" formatCode="_([$$-409]* #,##0.00_);_([$$-409]* \(#,##0.00\);_([$$-409]* &quot;-&quot;??_);_(@_)">
                  <c:v>798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Sheet1!$A$6</c:f>
              <c:strCache>
                <c:ptCount val="1"/>
                <c:pt idx="0">
                  <c:v>Lunch Time</c:v>
                </c:pt>
              </c:strCache>
            </c:strRef>
          </c:tx>
          <c:spPr>
            <a:solidFill>
              <a:srgbClr val="DB1103"/>
            </a:solidFill>
          </c:spPr>
          <c:invertIfNegative val="0"/>
          <c:cat>
            <c:strRef>
              <c:f>Sheet1!$B$4:$C$4</c:f>
              <c:strCache>
                <c:ptCount val="2"/>
                <c:pt idx="0">
                  <c:v>Expenses</c:v>
                </c:pt>
                <c:pt idx="1">
                  <c:v>Revenue</c:v>
                </c:pt>
              </c:strCache>
            </c:strRef>
          </c:cat>
          <c:val>
            <c:numRef>
              <c:f>Sheet1!$B$6:$C$6</c:f>
              <c:numCache>
                <c:formatCode>General</c:formatCode>
                <c:ptCount val="2"/>
                <c:pt idx="0" formatCode="_([$$-409]* #,##0.00_);_([$$-409]* \(#,##0.00\);_([$$-409]* &quot;-&quot;??_);_(@_)">
                  <c:v>845</c:v>
                </c:pt>
              </c:numCache>
            </c:numRef>
          </c:val>
        </c:ser>
        <c:ser>
          <c:idx val="2"/>
          <c:order val="2"/>
          <c:tx>
            <c:strRef>
              <c:f>Sheet1!$A$7</c:f>
              <c:strCache>
                <c:ptCount val="1"/>
                <c:pt idx="0">
                  <c:v>Trainer Time </c:v>
                </c:pt>
              </c:strCache>
            </c:strRef>
          </c:tx>
          <c:spPr>
            <a:solidFill>
              <a:srgbClr val="F1F11B"/>
            </a:solidFill>
          </c:spPr>
          <c:invertIfNegative val="0"/>
          <c:cat>
            <c:strRef>
              <c:f>Sheet1!$B$4:$C$4</c:f>
              <c:strCache>
                <c:ptCount val="2"/>
                <c:pt idx="0">
                  <c:v>Expenses</c:v>
                </c:pt>
                <c:pt idx="1">
                  <c:v>Revenue</c:v>
                </c:pt>
              </c:strCache>
            </c:strRef>
          </c:cat>
          <c:val>
            <c:numRef>
              <c:f>Sheet1!$B$7:$C$7</c:f>
              <c:numCache>
                <c:formatCode>General</c:formatCode>
                <c:ptCount val="2"/>
                <c:pt idx="0" formatCode="_([$$-409]* #,##0.00_);_([$$-409]* \(#,##0.00\);_([$$-409]* &quot;-&quot;??_);_(@_)">
                  <c:v>175</c:v>
                </c:pt>
              </c:numCache>
            </c:numRef>
          </c:val>
        </c:ser>
        <c:ser>
          <c:idx val="3"/>
          <c:order val="3"/>
          <c:tx>
            <c:strRef>
              <c:f>Sheet1!$A$8</c:f>
              <c:strCache>
                <c:ptCount val="1"/>
                <c:pt idx="0">
                  <c:v>Increased ADV</c:v>
                </c:pt>
              </c:strCache>
            </c:strRef>
          </c:tx>
          <c:invertIfNegative val="0"/>
          <c:dPt>
            <c:idx val="1"/>
            <c:invertIfNegative val="0"/>
            <c:bubble3D val="0"/>
            <c:spPr>
              <a:solidFill>
                <a:srgbClr val="00B0F0"/>
              </a:solidFill>
            </c:spPr>
          </c:dPt>
          <c:cat>
            <c:strRef>
              <c:f>Sheet1!$B$4:$C$4</c:f>
              <c:strCache>
                <c:ptCount val="2"/>
                <c:pt idx="0">
                  <c:v>Expenses</c:v>
                </c:pt>
                <c:pt idx="1">
                  <c:v>Revenue</c:v>
                </c:pt>
              </c:strCache>
            </c:strRef>
          </c:cat>
          <c:val>
            <c:numRef>
              <c:f>Sheet1!$B$8:$C$8</c:f>
              <c:numCache>
                <c:formatCode>_([$$-409]* #,##0.00_);_([$$-409]* \(#,##0.00\);_([$$-409]* "-"??_);_(@_)</c:formatCode>
                <c:ptCount val="2"/>
                <c:pt idx="0" formatCode="General">
                  <c:v>0</c:v>
                </c:pt>
                <c:pt idx="1">
                  <c:v>467200</c:v>
                </c:pt>
              </c:numCache>
            </c:numRef>
          </c:val>
        </c:ser>
        <c:ser>
          <c:idx val="4"/>
          <c:order val="4"/>
          <c:tx>
            <c:strRef>
              <c:f>Sheet1!$A$9</c:f>
              <c:strCache>
                <c:ptCount val="1"/>
                <c:pt idx="0">
                  <c:v>Sick Days Saved</c:v>
                </c:pt>
              </c:strCache>
            </c:strRef>
          </c:tx>
          <c:spPr>
            <a:solidFill>
              <a:srgbClr val="008E40"/>
            </a:solidFill>
          </c:spPr>
          <c:invertIfNegative val="0"/>
          <c:cat>
            <c:strRef>
              <c:f>Sheet1!$B$4:$C$4</c:f>
              <c:strCache>
                <c:ptCount val="2"/>
                <c:pt idx="0">
                  <c:v>Expenses</c:v>
                </c:pt>
                <c:pt idx="1">
                  <c:v>Revenue</c:v>
                </c:pt>
              </c:strCache>
            </c:strRef>
          </c:cat>
          <c:val>
            <c:numRef>
              <c:f>Sheet1!$B$9:$C$9</c:f>
              <c:numCache>
                <c:formatCode>_([$$-409]* #,##0.00_);_([$$-409]* \(#,##0.00\);_([$$-409]* "-"??_);_(@_)</c:formatCode>
                <c:ptCount val="2"/>
                <c:pt idx="0" formatCode="General">
                  <c:v>0</c:v>
                </c:pt>
                <c:pt idx="1">
                  <c:v>4200</c:v>
                </c:pt>
              </c:numCache>
            </c:numRef>
          </c:val>
        </c:ser>
        <c:dLbls>
          <c:showLegendKey val="0"/>
          <c:showVal val="0"/>
          <c:showCatName val="0"/>
          <c:showSerName val="0"/>
          <c:showPercent val="0"/>
          <c:showBubbleSize val="0"/>
        </c:dLbls>
        <c:gapWidth val="150"/>
        <c:overlap val="100"/>
        <c:axId val="40016128"/>
        <c:axId val="40046592"/>
      </c:barChart>
      <c:catAx>
        <c:axId val="40016128"/>
        <c:scaling>
          <c:orientation val="minMax"/>
        </c:scaling>
        <c:delete val="0"/>
        <c:axPos val="b"/>
        <c:majorTickMark val="out"/>
        <c:minorTickMark val="none"/>
        <c:tickLblPos val="nextTo"/>
        <c:crossAx val="40046592"/>
        <c:crosses val="autoZero"/>
        <c:auto val="1"/>
        <c:lblAlgn val="ctr"/>
        <c:lblOffset val="100"/>
        <c:noMultiLvlLbl val="0"/>
      </c:catAx>
      <c:valAx>
        <c:axId val="40046592"/>
        <c:scaling>
          <c:orientation val="minMax"/>
        </c:scaling>
        <c:delete val="0"/>
        <c:axPos val="l"/>
        <c:majorGridlines/>
        <c:numFmt formatCode="&quot;$&quot;#,##0" sourceLinked="0"/>
        <c:majorTickMark val="out"/>
        <c:minorTickMark val="none"/>
        <c:tickLblPos val="nextTo"/>
        <c:crossAx val="4001612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F84F0C"/>
              </a:solidFill>
            </c:spPr>
          </c:dPt>
          <c:dPt>
            <c:idx val="1"/>
            <c:bubble3D val="0"/>
            <c:spPr>
              <a:solidFill>
                <a:srgbClr val="DB1203"/>
              </a:solidFill>
            </c:spPr>
          </c:dPt>
          <c:dPt>
            <c:idx val="2"/>
            <c:bubble3D val="0"/>
            <c:spPr>
              <a:solidFill>
                <a:srgbClr val="F1F11B"/>
              </a:solidFill>
            </c:spPr>
          </c:dPt>
          <c:dLbls>
            <c:numFmt formatCode="#,##0" sourceLinked="0"/>
            <c:showLegendKey val="0"/>
            <c:showVal val="0"/>
            <c:showCatName val="1"/>
            <c:showSerName val="0"/>
            <c:showPercent val="0"/>
            <c:showBubbleSize val="0"/>
            <c:showLeaderLines val="1"/>
          </c:dLbls>
          <c:cat>
            <c:strRef>
              <c:f>Sheet1!$A$5:$A$7</c:f>
              <c:strCache>
                <c:ptCount val="3"/>
                <c:pt idx="0">
                  <c:v>Lunch Food</c:v>
                </c:pt>
                <c:pt idx="1">
                  <c:v>Lunch Time</c:v>
                </c:pt>
                <c:pt idx="2">
                  <c:v>Trainer Time </c:v>
                </c:pt>
              </c:strCache>
            </c:strRef>
          </c:cat>
          <c:val>
            <c:numRef>
              <c:f>Sheet1!$B$5:$B$7</c:f>
              <c:numCache>
                <c:formatCode>_([$$-409]* #,##0.00_);_([$$-409]* \(#,##0.00\);_([$$-409]* "-"??_);_(@_)</c:formatCode>
                <c:ptCount val="3"/>
                <c:pt idx="0">
                  <c:v>798</c:v>
                </c:pt>
                <c:pt idx="1">
                  <c:v>845</c:v>
                </c:pt>
                <c:pt idx="2">
                  <c:v>175</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0B050"/>
            </a:solidFill>
          </c:spPr>
          <c:dPt>
            <c:idx val="0"/>
            <c:bubble3D val="0"/>
            <c:spPr>
              <a:solidFill>
                <a:srgbClr val="00B0F0"/>
              </a:solidFill>
            </c:spPr>
          </c:dPt>
          <c:dLbls>
            <c:showLegendKey val="0"/>
            <c:showVal val="0"/>
            <c:showCatName val="1"/>
            <c:showSerName val="0"/>
            <c:showPercent val="0"/>
            <c:showBubbleSize val="0"/>
            <c:showLeaderLines val="1"/>
          </c:dLbls>
          <c:cat>
            <c:strRef>
              <c:f>Sheet1!$B$8:$B$9</c:f>
              <c:strCache>
                <c:ptCount val="2"/>
                <c:pt idx="0">
                  <c:v>Increased ADV</c:v>
                </c:pt>
                <c:pt idx="1">
                  <c:v>Sick Days Saved</c:v>
                </c:pt>
              </c:strCache>
            </c:strRef>
          </c:cat>
          <c:val>
            <c:numRef>
              <c:f>Sheet1!$C$8:$C$9</c:f>
              <c:numCache>
                <c:formatCode>_([$$-409]* #,##0.00_);_([$$-409]* \(#,##0.00\);_([$$-409]* "-"??_);_(@_)</c:formatCode>
                <c:ptCount val="2"/>
                <c:pt idx="0">
                  <c:v>467200</c:v>
                </c:pt>
                <c:pt idx="1">
                  <c:v>4200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Patient</a:t>
            </a:r>
            <a:r>
              <a:rPr lang="en-US" baseline="0"/>
              <a:t> Satisfaction</a:t>
            </a:r>
            <a:endParaRPr lang="en-US"/>
          </a:p>
        </c:rich>
      </c:tx>
      <c:overlay val="0"/>
    </c:title>
    <c:autoTitleDeleted val="0"/>
    <c:plotArea>
      <c:layout/>
      <c:barChart>
        <c:barDir val="col"/>
        <c:grouping val="clustered"/>
        <c:varyColors val="0"/>
        <c:ser>
          <c:idx val="1"/>
          <c:order val="0"/>
          <c:tx>
            <c:strRef>
              <c:f>Sheet1!$A$8</c:f>
              <c:strCache>
                <c:ptCount val="1"/>
                <c:pt idx="0">
                  <c:v>number</c:v>
                </c:pt>
              </c:strCache>
            </c:strRef>
          </c:tx>
          <c:spPr>
            <a:solidFill>
              <a:schemeClr val="accent4">
                <a:lumMod val="75000"/>
              </a:schemeClr>
            </a:solidFill>
          </c:spPr>
          <c:invertIfNegative val="0"/>
          <c:val>
            <c:numRef>
              <c:f>Sheet1!$B$8:$K$8</c:f>
              <c:numCache>
                <c:formatCode>General</c:formatCode>
                <c:ptCount val="10"/>
                <c:pt idx="0">
                  <c:v>0</c:v>
                </c:pt>
                <c:pt idx="1">
                  <c:v>0</c:v>
                </c:pt>
                <c:pt idx="2">
                  <c:v>1</c:v>
                </c:pt>
                <c:pt idx="3">
                  <c:v>1</c:v>
                </c:pt>
                <c:pt idx="4">
                  <c:v>4</c:v>
                </c:pt>
                <c:pt idx="5">
                  <c:v>2</c:v>
                </c:pt>
                <c:pt idx="6">
                  <c:v>3</c:v>
                </c:pt>
                <c:pt idx="7">
                  <c:v>9</c:v>
                </c:pt>
                <c:pt idx="8">
                  <c:v>4</c:v>
                </c:pt>
                <c:pt idx="9">
                  <c:v>26</c:v>
                </c:pt>
              </c:numCache>
            </c:numRef>
          </c:val>
        </c:ser>
        <c:dLbls>
          <c:showLegendKey val="0"/>
          <c:showVal val="0"/>
          <c:showCatName val="0"/>
          <c:showSerName val="0"/>
          <c:showPercent val="0"/>
          <c:showBubbleSize val="0"/>
        </c:dLbls>
        <c:gapWidth val="150"/>
        <c:axId val="40155008"/>
        <c:axId val="40165376"/>
      </c:barChart>
      <c:catAx>
        <c:axId val="40155008"/>
        <c:scaling>
          <c:orientation val="minMax"/>
        </c:scaling>
        <c:delete val="0"/>
        <c:axPos val="b"/>
        <c:title>
          <c:tx>
            <c:rich>
              <a:bodyPr/>
              <a:lstStyle/>
              <a:p>
                <a:pPr algn="ctr">
                  <a:defRPr sz="1800"/>
                </a:pPr>
                <a:r>
                  <a:rPr lang="en-US" sz="1800"/>
                  <a:t>Satisfaction</a:t>
                </a:r>
                <a:r>
                  <a:rPr lang="en-US" sz="1800" baseline="0"/>
                  <a:t> score </a:t>
                </a:r>
                <a:endParaRPr lang="en-US" sz="1800"/>
              </a:p>
            </c:rich>
          </c:tx>
          <c:overlay val="0"/>
        </c:title>
        <c:majorTickMark val="out"/>
        <c:minorTickMark val="none"/>
        <c:tickLblPos val="nextTo"/>
        <c:crossAx val="40165376"/>
        <c:crosses val="autoZero"/>
        <c:auto val="1"/>
        <c:lblAlgn val="ctr"/>
        <c:lblOffset val="100"/>
        <c:noMultiLvlLbl val="0"/>
      </c:catAx>
      <c:valAx>
        <c:axId val="40165376"/>
        <c:scaling>
          <c:orientation val="minMax"/>
        </c:scaling>
        <c:delete val="0"/>
        <c:axPos val="l"/>
        <c:majorGridlines/>
        <c:title>
          <c:tx>
            <c:rich>
              <a:bodyPr rot="-5400000" vert="horz"/>
              <a:lstStyle/>
              <a:p>
                <a:pPr>
                  <a:defRPr sz="1800"/>
                </a:pPr>
                <a:r>
                  <a:rPr lang="en-US" sz="1800"/>
                  <a:t>Responses</a:t>
                </a:r>
              </a:p>
            </c:rich>
          </c:tx>
          <c:overlay val="0"/>
        </c:title>
        <c:numFmt formatCode="General" sourceLinked="1"/>
        <c:majorTickMark val="out"/>
        <c:minorTickMark val="none"/>
        <c:tickLblPos val="nextTo"/>
        <c:crossAx val="4015500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ACC84101-5208-47E7-901F-A47E2612FC9D}" type="datetimeFigureOut">
              <a:rPr lang="en-US" smtClean="0"/>
              <a:pPr/>
              <a:t>1/20/2016</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5003B4CF-7E13-4495-A97D-5068F330CAF7}" type="slidenum">
              <a:rPr lang="en-US" smtClean="0"/>
              <a:pPr/>
              <a:t>‹#›</a:t>
            </a:fld>
            <a:endParaRPr lang="en-US"/>
          </a:p>
        </p:txBody>
      </p:sp>
    </p:spTree>
    <p:extLst>
      <p:ext uri="{BB962C8B-B14F-4D97-AF65-F5344CB8AC3E}">
        <p14:creationId xmlns:p14="http://schemas.microsoft.com/office/powerpoint/2010/main" val="2252196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7C5A07CD-BECA-4365-A932-B58E80389556}" type="datetimeFigureOut">
              <a:rPr lang="en-US" smtClean="0"/>
              <a:pPr/>
              <a:t>1/20/2016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01D8A8B5-A8DD-4FF8-AB80-A82270BFE7B9}" type="slidenum">
              <a:rPr lang="en-US" smtClean="0"/>
              <a:pPr/>
              <a:t>‹#›</a:t>
            </a:fld>
            <a:endParaRPr lang="en-US"/>
          </a:p>
        </p:txBody>
      </p:sp>
    </p:spTree>
    <p:extLst>
      <p:ext uri="{BB962C8B-B14F-4D97-AF65-F5344CB8AC3E}">
        <p14:creationId xmlns:p14="http://schemas.microsoft.com/office/powerpoint/2010/main" val="27247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self, describe LMC, 15+ yrs of primary</a:t>
            </a:r>
            <a:r>
              <a:rPr lang="en-US" baseline="0" dirty="0" smtClean="0"/>
              <a:t> care delivery in the safety net. </a:t>
            </a:r>
            <a:endParaRPr lang="en-US" dirty="0"/>
          </a:p>
        </p:txBody>
      </p:sp>
      <p:sp>
        <p:nvSpPr>
          <p:cNvPr id="4" name="Slide Number Placeholder 3"/>
          <p:cNvSpPr>
            <a:spLocks noGrp="1"/>
          </p:cNvSpPr>
          <p:nvPr>
            <p:ph type="sldNum" sz="quarter" idx="10"/>
          </p:nvPr>
        </p:nvSpPr>
        <p:spPr/>
        <p:txBody>
          <a:bodyPr/>
          <a:lstStyle/>
          <a:p>
            <a:fld id="{01D8A8B5-A8DD-4FF8-AB80-A82270BFE7B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Shawn story – mid Friday afternoon, new pt, brittle DM, foot wound, </a:t>
            </a:r>
            <a:r>
              <a:rPr lang="en-US" dirty="0" err="1" smtClean="0"/>
              <a:t>mult</a:t>
            </a:r>
            <a:r>
              <a:rPr lang="en-US" dirty="0" smtClean="0"/>
              <a:t> prior ER visits,</a:t>
            </a:r>
            <a:r>
              <a:rPr lang="en-US" baseline="0" dirty="0" smtClean="0"/>
              <a:t> chronic pain from old back injuries.  Before and after.  </a:t>
            </a:r>
            <a:endParaRPr lang="en-US" dirty="0"/>
          </a:p>
        </p:txBody>
      </p:sp>
      <p:sp>
        <p:nvSpPr>
          <p:cNvPr id="4" name="Slide Number Placeholder 3"/>
          <p:cNvSpPr>
            <a:spLocks noGrp="1"/>
          </p:cNvSpPr>
          <p:nvPr>
            <p:ph type="sldNum" sz="quarter" idx="10"/>
          </p:nvPr>
        </p:nvSpPr>
        <p:spPr/>
        <p:txBody>
          <a:bodyPr/>
          <a:lstStyle/>
          <a:p>
            <a:fld id="{01D8A8B5-A8DD-4FF8-AB80-A82270BFE7B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Trina and I do</a:t>
            </a:r>
            <a:r>
              <a:rPr lang="en-US" baseline="0" dirty="0" smtClean="0"/>
              <a:t> our thing.  We can note that we developed G2H by driving to </a:t>
            </a:r>
            <a:r>
              <a:rPr lang="en-US" baseline="0" dirty="0" err="1" smtClean="0"/>
              <a:t>Eastmont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1D8A8B5-A8DD-4FF8-AB80-A82270BFE7B9}" type="slidenum">
              <a:rPr lang="en-US" smtClean="0"/>
              <a:pPr/>
              <a:t>5</a:t>
            </a:fld>
            <a:endParaRPr lang="en-US"/>
          </a:p>
        </p:txBody>
      </p:sp>
    </p:spTree>
    <p:extLst>
      <p:ext uri="{BB962C8B-B14F-4D97-AF65-F5344CB8AC3E}">
        <p14:creationId xmlns:p14="http://schemas.microsoft.com/office/powerpoint/2010/main" val="44482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8A8B5-A8DD-4FF8-AB80-A82270BFE7B9}" type="slidenum">
              <a:rPr lang="en-US" smtClean="0"/>
              <a:pPr/>
              <a:t>6</a:t>
            </a:fld>
            <a:endParaRPr lang="en-US"/>
          </a:p>
        </p:txBody>
      </p:sp>
    </p:spTree>
    <p:extLst>
      <p:ext uri="{BB962C8B-B14F-4D97-AF65-F5344CB8AC3E}">
        <p14:creationId xmlns:p14="http://schemas.microsoft.com/office/powerpoint/2010/main" val="127865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the project – six weeks of conversations, paid lunch hour and food…. Develop the relationships needed to work collaboratively.   Processes can be put in place, but relationships must be built for the work to truly have heart. </a:t>
            </a:r>
            <a:endParaRPr lang="en-US" dirty="0"/>
          </a:p>
        </p:txBody>
      </p:sp>
      <p:sp>
        <p:nvSpPr>
          <p:cNvPr id="4" name="Slide Number Placeholder 3"/>
          <p:cNvSpPr>
            <a:spLocks noGrp="1"/>
          </p:cNvSpPr>
          <p:nvPr>
            <p:ph type="sldNum" sz="quarter" idx="10"/>
          </p:nvPr>
        </p:nvSpPr>
        <p:spPr/>
        <p:txBody>
          <a:bodyPr/>
          <a:lstStyle/>
          <a:p>
            <a:fld id="{01D8A8B5-A8DD-4FF8-AB80-A82270BFE7B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axes. Despite roll</a:t>
            </a:r>
            <a:r>
              <a:rPr lang="en-US" baseline="0" dirty="0" smtClean="0"/>
              <a:t> out of EHR, </a:t>
            </a:r>
            <a:endParaRPr lang="en-US" dirty="0"/>
          </a:p>
        </p:txBody>
      </p:sp>
      <p:sp>
        <p:nvSpPr>
          <p:cNvPr id="4" name="Slide Number Placeholder 3"/>
          <p:cNvSpPr>
            <a:spLocks noGrp="1"/>
          </p:cNvSpPr>
          <p:nvPr>
            <p:ph type="sldNum" sz="quarter" idx="10"/>
          </p:nvPr>
        </p:nvSpPr>
        <p:spPr/>
        <p:txBody>
          <a:bodyPr/>
          <a:lstStyle/>
          <a:p>
            <a:fld id="{01D8A8B5-A8DD-4FF8-AB80-A82270BFE7B9}"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 done 6 months</a:t>
            </a:r>
            <a:r>
              <a:rPr lang="en-US" baseline="0" dirty="0" smtClean="0"/>
              <a:t> after intervention in one clinic.  High satisfaction.  </a:t>
            </a:r>
            <a:r>
              <a:rPr lang="en-US" dirty="0" smtClean="0"/>
              <a:t>78% rated 8 or above.  Interestingly,</a:t>
            </a:r>
            <a:r>
              <a:rPr lang="en-US" baseline="0" dirty="0" smtClean="0"/>
              <a:t> 42% said they noted a difference while 57 % had not noted a difference,</a:t>
            </a:r>
            <a:r>
              <a:rPr lang="en-US" dirty="0" smtClean="0"/>
              <a:t> </a:t>
            </a:r>
            <a:endParaRPr lang="en-US" dirty="0"/>
          </a:p>
        </p:txBody>
      </p:sp>
      <p:sp>
        <p:nvSpPr>
          <p:cNvPr id="4" name="Slide Number Placeholder 3"/>
          <p:cNvSpPr>
            <a:spLocks noGrp="1"/>
          </p:cNvSpPr>
          <p:nvPr>
            <p:ph type="sldNum" sz="quarter" idx="10"/>
          </p:nvPr>
        </p:nvSpPr>
        <p:spPr/>
        <p:txBody>
          <a:bodyPr/>
          <a:lstStyle/>
          <a:p>
            <a:fld id="{01D8A8B5-A8DD-4FF8-AB80-A82270BFE7B9}"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D8A8B5-A8DD-4FF8-AB80-A82270BFE7B9}"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5B04C3-37BD-4F77-B325-E63A38467E61}" type="datetimeFigureOut">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D1B48-BD39-485D-BA07-3B9A0E19DB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B04C3-37BD-4F77-B325-E63A38467E61}" type="datetimeFigureOut">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D1B48-BD39-485D-BA07-3B9A0E19DB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B04C3-37BD-4F77-B325-E63A38467E61}" type="datetimeFigureOut">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D1B48-BD39-485D-BA07-3B9A0E19DB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B04C3-37BD-4F77-B325-E63A38467E61}" type="datetimeFigureOut">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D1B48-BD39-485D-BA07-3B9A0E19DB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B04C3-37BD-4F77-B325-E63A38467E61}" type="datetimeFigureOut">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D1B48-BD39-485D-BA07-3B9A0E19DB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5B04C3-37BD-4F77-B325-E63A38467E61}" type="datetimeFigureOut">
              <a:rPr lang="en-US" smtClean="0"/>
              <a:pPr/>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D1B48-BD39-485D-BA07-3B9A0E19DB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5B04C3-37BD-4F77-B325-E63A38467E61}" type="datetimeFigureOut">
              <a:rPr lang="en-US" smtClean="0"/>
              <a:pPr/>
              <a:t>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D1B48-BD39-485D-BA07-3B9A0E19DB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B04C3-37BD-4F77-B325-E63A38467E61}" type="datetimeFigureOut">
              <a:rPr lang="en-US" smtClean="0"/>
              <a:pPr/>
              <a:t>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D1B48-BD39-485D-BA07-3B9A0E19DB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B04C3-37BD-4F77-B325-E63A38467E61}" type="datetimeFigureOut">
              <a:rPr lang="en-US" smtClean="0"/>
              <a:pPr/>
              <a:t>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D1B48-BD39-485D-BA07-3B9A0E19DBB2}" type="slidenum">
              <a:rPr lang="en-US" smtClean="0"/>
              <a:pPr/>
              <a:t>‹#›</a:t>
            </a:fld>
            <a:endParaRPr lang="en-US"/>
          </a:p>
        </p:txBody>
      </p:sp>
      <p:pic>
        <p:nvPicPr>
          <p:cNvPr id="5" name="Picture 50" descr="j0235241"/>
          <p:cNvPicPr>
            <a:picLocks noChangeAspect="1" noChangeArrowheads="1"/>
          </p:cNvPicPr>
          <p:nvPr userDrawn="1"/>
        </p:nvPicPr>
        <p:blipFill>
          <a:blip r:embed="rId2" cstate="print">
            <a:duotone>
              <a:schemeClr val="accent4">
                <a:shade val="45000"/>
                <a:satMod val="135000"/>
              </a:schemeClr>
              <a:prstClr val="white"/>
            </a:duotone>
          </a:blip>
          <a:srcRect/>
          <a:stretch>
            <a:fillRect/>
          </a:stretch>
        </p:blipFill>
        <p:spPr bwMode="auto">
          <a:xfrm>
            <a:off x="838200" y="33031"/>
            <a:ext cx="8314865" cy="6824969"/>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B04C3-37BD-4F77-B325-E63A38467E61}" type="datetimeFigureOut">
              <a:rPr lang="en-US" smtClean="0"/>
              <a:pPr/>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D1B48-BD39-485D-BA07-3B9A0E19DB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B04C3-37BD-4F77-B325-E63A38467E61}" type="datetimeFigureOut">
              <a:rPr lang="en-US" smtClean="0"/>
              <a:pPr/>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D1B48-BD39-485D-BA07-3B9A0E19DB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B04C3-37BD-4F77-B325-E63A38467E61}" type="datetimeFigureOut">
              <a:rPr lang="en-US" smtClean="0"/>
              <a:pPr/>
              <a:t>1/20/2016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D1B48-BD39-485D-BA07-3B9A0E19DB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chart" Target="../charts/chart2.xml"/><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0"/>
            <a:lum/>
          </a:blip>
          <a:srcRect/>
          <a:stretch>
            <a:fillRect t="-9000" b="-9000"/>
          </a:stretch>
        </a:blipFill>
        <a:effectLst/>
      </p:bgPr>
    </p:bg>
    <p:spTree>
      <p:nvGrpSpPr>
        <p:cNvPr id="1" name=""/>
        <p:cNvGrpSpPr/>
        <p:nvPr/>
      </p:nvGrpSpPr>
      <p:grpSpPr>
        <a:xfrm>
          <a:off x="0" y="0"/>
          <a:ext cx="0" cy="0"/>
          <a:chOff x="0" y="0"/>
          <a:chExt cx="0" cy="0"/>
        </a:xfrm>
      </p:grpSpPr>
      <p:pic>
        <p:nvPicPr>
          <p:cNvPr id="4" name="Picture 50" descr="j0235241"/>
          <p:cNvPicPr>
            <a:picLocks noGrp="1" noChangeAspect="1" noChangeArrowheads="1"/>
          </p:cNvPicPr>
          <p:nvPr>
            <p:ph idx="1"/>
          </p:nvPr>
        </p:nvPicPr>
        <p:blipFill>
          <a:blip r:embed="rId4" cstate="print"/>
          <a:srcRect/>
          <a:stretch>
            <a:fillRect/>
          </a:stretch>
        </p:blipFill>
        <p:spPr bwMode="auto">
          <a:xfrm>
            <a:off x="1447800" y="533400"/>
            <a:ext cx="6312747" cy="5181600"/>
          </a:xfrm>
          <a:prstGeom prst="rect">
            <a:avLst/>
          </a:prstGeom>
          <a:noFill/>
          <a:ln w="9525">
            <a:noFill/>
            <a:miter lim="800000"/>
            <a:headEnd/>
            <a:tailEnd/>
          </a:ln>
        </p:spPr>
      </p:pic>
      <p:sp>
        <p:nvSpPr>
          <p:cNvPr id="6" name="TextBox 5"/>
          <p:cNvSpPr txBox="1"/>
          <p:nvPr/>
        </p:nvSpPr>
        <p:spPr>
          <a:xfrm>
            <a:off x="2743200" y="1676400"/>
            <a:ext cx="3657600" cy="2616101"/>
          </a:xfrm>
          <a:prstGeom prst="rect">
            <a:avLst/>
          </a:prstGeom>
          <a:noFill/>
        </p:spPr>
        <p:txBody>
          <a:bodyPr wrap="square" rtlCol="0">
            <a:spAutoFit/>
          </a:bodyPr>
          <a:lstStyle/>
          <a:p>
            <a:pPr algn="ctr"/>
            <a:r>
              <a:rPr lang="en-US" sz="4000" b="1" dirty="0" smtClean="0"/>
              <a:t>Getting To The </a:t>
            </a:r>
          </a:p>
          <a:p>
            <a:pPr algn="ctr"/>
            <a:r>
              <a:rPr lang="en-US" sz="4000" b="1" dirty="0" smtClean="0"/>
              <a:t>Heart </a:t>
            </a:r>
          </a:p>
          <a:p>
            <a:pPr algn="ctr"/>
            <a:r>
              <a:rPr lang="en-US" sz="2800" b="1" dirty="0" smtClean="0"/>
              <a:t>Strengthening </a:t>
            </a:r>
          </a:p>
          <a:p>
            <a:pPr algn="ctr"/>
            <a:r>
              <a:rPr lang="en-US" sz="2800" b="1" dirty="0" smtClean="0"/>
              <a:t>Team </a:t>
            </a:r>
          </a:p>
          <a:p>
            <a:pPr algn="ctr"/>
            <a:r>
              <a:rPr lang="en-US" sz="2800" b="1" dirty="0" smtClean="0"/>
              <a:t>Communication </a:t>
            </a:r>
            <a:endParaRPr lang="en-US" sz="2800" b="1" dirty="0"/>
          </a:p>
        </p:txBody>
      </p:sp>
      <p:pic>
        <p:nvPicPr>
          <p:cNvPr id="9" name="Picture 2" descr="C:\Users\lmiller\Desktop\chcf\LifeLong Logo.jpg"/>
          <p:cNvPicPr>
            <a:picLocks noChangeAspect="1" noChangeArrowheads="1"/>
          </p:cNvPicPr>
          <p:nvPr/>
        </p:nvPicPr>
        <p:blipFill>
          <a:blip r:embed="rId5" cstate="print">
            <a:clrChange>
              <a:clrFrom>
                <a:srgbClr val="FFFFFD"/>
              </a:clrFrom>
              <a:clrTo>
                <a:srgbClr val="FFFFFD">
                  <a:alpha val="0"/>
                </a:srgbClr>
              </a:clrTo>
            </a:clrChange>
          </a:blip>
          <a:stretch>
            <a:fillRect/>
          </a:stretch>
        </p:blipFill>
        <p:spPr bwMode="auto">
          <a:xfrm>
            <a:off x="7467600" y="5562600"/>
            <a:ext cx="1182624" cy="877824"/>
          </a:xfrm>
          <a:prstGeom prst="rect">
            <a:avLst/>
          </a:prstGeom>
          <a:noFill/>
        </p:spPr>
      </p:pic>
      <p:pic>
        <p:nvPicPr>
          <p:cNvPr id="1026" name="Picture 2" descr="CHCN_logo_CMY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388" y="5586393"/>
            <a:ext cx="2855912"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One – Introduction </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Introduction to Getting to the Heart </a:t>
            </a:r>
          </a:p>
          <a:p>
            <a:r>
              <a:rPr lang="en-US" dirty="0" smtClean="0"/>
              <a:t>Brainstorm logistics.</a:t>
            </a:r>
          </a:p>
          <a:p>
            <a:r>
              <a:rPr lang="en-US" dirty="0" smtClean="0"/>
              <a:t>Distribute the guidebook</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2438400" y="3124200"/>
            <a:ext cx="4699464" cy="3525329"/>
          </a:xfrm>
          <a:prstGeom prst="rect">
            <a:avLst/>
          </a:prstGeom>
          <a:noFill/>
          <a:ln w="9525">
            <a:noFill/>
            <a:miter lim="800000"/>
            <a:headEnd/>
            <a:tailEnd/>
          </a:ln>
          <a:effectLst/>
        </p:spPr>
      </p:pic>
      <p:pic>
        <p:nvPicPr>
          <p:cNvPr id="6" name="Picture 2" descr="C:\Users\lmiller\Desktop\chcf\LifeLong Logo.jpg"/>
          <p:cNvPicPr>
            <a:picLocks noChangeAspect="1" noChangeArrowheads="1"/>
          </p:cNvPicPr>
          <p:nvPr/>
        </p:nvPicPr>
        <p:blipFill>
          <a:blip r:embed="rId3"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7" name="Picture 2" descr="logo-large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Week Two – Purpose, Values, Trust.  </a:t>
            </a:r>
            <a:endParaRPr lang="en-US" dirty="0"/>
          </a:p>
        </p:txBody>
      </p:sp>
      <p:sp>
        <p:nvSpPr>
          <p:cNvPr id="8" name="Content Placeholder 7"/>
          <p:cNvSpPr>
            <a:spLocks noGrp="1"/>
          </p:cNvSpPr>
          <p:nvPr>
            <p:ph idx="1"/>
          </p:nvPr>
        </p:nvSpPr>
        <p:spPr/>
        <p:txBody>
          <a:bodyPr>
            <a:normAutofit fontScale="85000" lnSpcReduction="20000"/>
          </a:bodyPr>
          <a:lstStyle/>
          <a:p>
            <a:pPr>
              <a:buNone/>
            </a:pPr>
            <a:r>
              <a:rPr lang="en-US" b="1" dirty="0" smtClean="0"/>
              <a:t>Purpose:</a:t>
            </a:r>
          </a:p>
          <a:p>
            <a:pPr>
              <a:buNone/>
            </a:pPr>
            <a:r>
              <a:rPr lang="en-US" dirty="0" smtClean="0"/>
              <a:t>I am</a:t>
            </a:r>
          </a:p>
          <a:p>
            <a:pPr>
              <a:buNone/>
            </a:pPr>
            <a:r>
              <a:rPr lang="en-US" dirty="0" smtClean="0"/>
              <a:t>I work at this clinic because</a:t>
            </a:r>
          </a:p>
          <a:p>
            <a:pPr>
              <a:buNone/>
            </a:pPr>
            <a:r>
              <a:rPr lang="en-US" dirty="0" smtClean="0"/>
              <a:t>What makes me feel good about my work</a:t>
            </a:r>
          </a:p>
          <a:p>
            <a:pPr>
              <a:buNone/>
            </a:pPr>
            <a:r>
              <a:rPr lang="en-US" b="1" dirty="0" smtClean="0"/>
              <a:t>Values: </a:t>
            </a:r>
          </a:p>
          <a:p>
            <a:pPr>
              <a:buNone/>
            </a:pPr>
            <a:r>
              <a:rPr lang="en-US" dirty="0" smtClean="0"/>
              <a:t>These values are important to me</a:t>
            </a:r>
          </a:p>
          <a:p>
            <a:pPr>
              <a:buNone/>
            </a:pPr>
            <a:r>
              <a:rPr lang="en-US" dirty="0" smtClean="0"/>
              <a:t>I bring these values to work</a:t>
            </a:r>
          </a:p>
          <a:p>
            <a:pPr>
              <a:buNone/>
            </a:pPr>
            <a:r>
              <a:rPr lang="en-US" b="1" dirty="0" smtClean="0"/>
              <a:t>Trust:</a:t>
            </a:r>
          </a:p>
          <a:p>
            <a:pPr>
              <a:buNone/>
            </a:pPr>
            <a:r>
              <a:rPr lang="en-US" dirty="0" smtClean="0"/>
              <a:t>I think trust in a work colleague is</a:t>
            </a:r>
          </a:p>
          <a:p>
            <a:pPr>
              <a:buNone/>
            </a:pPr>
            <a:r>
              <a:rPr lang="en-US" dirty="0" smtClean="0"/>
              <a:t>Lack of trust looks like</a:t>
            </a:r>
            <a:endParaRPr lang="en-US" dirty="0"/>
          </a:p>
        </p:txBody>
      </p:sp>
      <p:pic>
        <p:nvPicPr>
          <p:cNvPr id="5"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6"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fill="hold"/>
                                        <p:tgtEl>
                                          <p:spTgt spid="8">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Week Three – Power, Roles and Agreements</a:t>
            </a:r>
            <a:endParaRPr lang="en-US" dirty="0"/>
          </a:p>
        </p:txBody>
      </p:sp>
      <p:sp>
        <p:nvSpPr>
          <p:cNvPr id="7" name="Content Placeholder 6"/>
          <p:cNvSpPr>
            <a:spLocks noGrp="1"/>
          </p:cNvSpPr>
          <p:nvPr>
            <p:ph idx="1"/>
          </p:nvPr>
        </p:nvSpPr>
        <p:spPr>
          <a:xfrm>
            <a:off x="533400" y="1371600"/>
            <a:ext cx="8229600" cy="4754563"/>
          </a:xfrm>
        </p:spPr>
        <p:txBody>
          <a:bodyPr>
            <a:normAutofit fontScale="92500" lnSpcReduction="10000"/>
          </a:bodyPr>
          <a:lstStyle/>
          <a:p>
            <a:pPr>
              <a:buNone/>
            </a:pPr>
            <a:r>
              <a:rPr lang="en-US" b="1" dirty="0" smtClean="0"/>
              <a:t>Power:</a:t>
            </a:r>
          </a:p>
          <a:p>
            <a:pPr>
              <a:buNone/>
            </a:pPr>
            <a:r>
              <a:rPr lang="en-US" dirty="0" smtClean="0"/>
              <a:t>To me power is…</a:t>
            </a:r>
          </a:p>
          <a:p>
            <a:pPr>
              <a:buNone/>
            </a:pPr>
            <a:r>
              <a:rPr lang="en-US" dirty="0" smtClean="0"/>
              <a:t>How can power be a good thing?</a:t>
            </a:r>
          </a:p>
          <a:p>
            <a:pPr>
              <a:buNone/>
            </a:pPr>
            <a:r>
              <a:rPr lang="en-US" dirty="0" smtClean="0"/>
              <a:t>How can power be a bad thing?</a:t>
            </a:r>
          </a:p>
          <a:p>
            <a:pPr>
              <a:buNone/>
            </a:pPr>
            <a:r>
              <a:rPr lang="en-US" b="1" dirty="0" smtClean="0"/>
              <a:t>Roles:</a:t>
            </a:r>
          </a:p>
          <a:p>
            <a:pPr>
              <a:buNone/>
            </a:pPr>
            <a:r>
              <a:rPr lang="en-US" dirty="0" smtClean="0"/>
              <a:t>What is my role in the clinic?</a:t>
            </a:r>
          </a:p>
          <a:p>
            <a:pPr>
              <a:buNone/>
            </a:pPr>
            <a:r>
              <a:rPr lang="en-US" dirty="0" smtClean="0"/>
              <a:t>What are the duties that you may have that your dyad partner may not know about?</a:t>
            </a:r>
          </a:p>
          <a:p>
            <a:pPr>
              <a:buNone/>
            </a:pPr>
            <a:r>
              <a:rPr lang="en-US" dirty="0" smtClean="0"/>
              <a:t>How do you see the role of your dyad partner?</a:t>
            </a:r>
          </a:p>
          <a:p>
            <a:pPr>
              <a:buNone/>
            </a:pPr>
            <a:endParaRPr lang="en-US" dirty="0"/>
          </a:p>
        </p:txBody>
      </p:sp>
      <p:pic>
        <p:nvPicPr>
          <p:cNvPr id="5"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6"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Week Three – Power, Roles and Agreements</a:t>
            </a:r>
            <a:endParaRPr lang="en-US" dirty="0"/>
          </a:p>
        </p:txBody>
      </p:sp>
      <p:sp>
        <p:nvSpPr>
          <p:cNvPr id="3" name="Content Placeholder 2"/>
          <p:cNvSpPr>
            <a:spLocks noGrp="1"/>
          </p:cNvSpPr>
          <p:nvPr>
            <p:ph idx="1"/>
          </p:nvPr>
        </p:nvSpPr>
        <p:spPr/>
        <p:txBody>
          <a:bodyPr/>
          <a:lstStyle/>
          <a:p>
            <a:pPr>
              <a:buNone/>
            </a:pPr>
            <a:r>
              <a:rPr lang="en-US" b="1" dirty="0" smtClean="0"/>
              <a:t>Agreements:</a:t>
            </a:r>
            <a:endParaRPr lang="en-US" dirty="0" smtClean="0"/>
          </a:p>
          <a:p>
            <a:pPr>
              <a:buNone/>
            </a:pPr>
            <a:r>
              <a:rPr lang="en-US" dirty="0" smtClean="0"/>
              <a:t>Timeliness</a:t>
            </a:r>
          </a:p>
          <a:p>
            <a:pPr>
              <a:buNone/>
            </a:pPr>
            <a:r>
              <a:rPr lang="en-US" dirty="0" smtClean="0"/>
              <a:t>Huddles</a:t>
            </a:r>
          </a:p>
          <a:p>
            <a:pPr>
              <a:buNone/>
            </a:pPr>
            <a:r>
              <a:rPr lang="en-US" dirty="0" smtClean="0"/>
              <a:t>In-clinic communication</a:t>
            </a:r>
          </a:p>
          <a:p>
            <a:pPr>
              <a:buNone/>
            </a:pPr>
            <a:r>
              <a:rPr lang="en-US" dirty="0" smtClean="0"/>
              <a:t>The Unforeseen</a:t>
            </a:r>
          </a:p>
          <a:p>
            <a:pPr>
              <a:buNone/>
            </a:pPr>
            <a:r>
              <a:rPr lang="en-US" dirty="0" smtClean="0"/>
              <a:t>Visit prep</a:t>
            </a:r>
          </a:p>
          <a:p>
            <a:pPr>
              <a:buNone/>
            </a:pPr>
            <a:r>
              <a:rPr lang="en-US" dirty="0" smtClean="0"/>
              <a:t>????? </a:t>
            </a:r>
            <a:endParaRPr lang="en-US" dirty="0"/>
          </a:p>
        </p:txBody>
      </p:sp>
      <p:pic>
        <p:nvPicPr>
          <p:cNvPr id="4"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5"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Four</a:t>
            </a:r>
            <a:endParaRPr lang="en-US" dirty="0"/>
          </a:p>
        </p:txBody>
      </p:sp>
      <p:sp>
        <p:nvSpPr>
          <p:cNvPr id="3" name="Content Placeholder 2"/>
          <p:cNvSpPr>
            <a:spLocks noGrp="1"/>
          </p:cNvSpPr>
          <p:nvPr>
            <p:ph idx="1"/>
          </p:nvPr>
        </p:nvSpPr>
        <p:spPr/>
        <p:txBody>
          <a:bodyPr/>
          <a:lstStyle/>
          <a:p>
            <a:r>
              <a:rPr lang="en-US" dirty="0" smtClean="0"/>
              <a:t>What have I learned?</a:t>
            </a:r>
          </a:p>
          <a:p>
            <a:r>
              <a:rPr lang="en-US" dirty="0" smtClean="0"/>
              <a:t>How I want to move forward?</a:t>
            </a:r>
          </a:p>
          <a:p>
            <a:r>
              <a:rPr lang="en-US" dirty="0" smtClean="0"/>
              <a:t>As a dyad we have learned?</a:t>
            </a:r>
          </a:p>
          <a:p>
            <a:r>
              <a:rPr lang="en-US" dirty="0" smtClean="0"/>
              <a:t>As a dyad we want to move forward with? </a:t>
            </a:r>
          </a:p>
          <a:p>
            <a:r>
              <a:rPr lang="en-US" dirty="0" smtClean="0"/>
              <a:t>What do we want to share at the mid-point review next week?</a:t>
            </a:r>
            <a:endParaRPr lang="en-US" dirty="0"/>
          </a:p>
        </p:txBody>
      </p:sp>
      <p:pic>
        <p:nvPicPr>
          <p:cNvPr id="5"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6"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 Point Review</a:t>
            </a:r>
            <a:endParaRPr lang="en-US" dirty="0"/>
          </a:p>
        </p:txBody>
      </p:sp>
      <p:sp>
        <p:nvSpPr>
          <p:cNvPr id="3" name="Content Placeholder 2"/>
          <p:cNvSpPr>
            <a:spLocks noGrp="1"/>
          </p:cNvSpPr>
          <p:nvPr>
            <p:ph idx="1"/>
          </p:nvPr>
        </p:nvSpPr>
        <p:spPr/>
        <p:txBody>
          <a:bodyPr/>
          <a:lstStyle/>
          <a:p>
            <a:pPr>
              <a:buNone/>
            </a:pPr>
            <a:r>
              <a:rPr lang="en-US" dirty="0" smtClean="0"/>
              <a:t>Review of the process and progress to date.</a:t>
            </a:r>
          </a:p>
          <a:p>
            <a:pPr>
              <a:buNone/>
            </a:pPr>
            <a:r>
              <a:rPr lang="en-US" dirty="0" smtClean="0"/>
              <a:t>Facilitated by staff – look to your local leaders.</a:t>
            </a:r>
            <a:endParaRPr lang="en-US" dirty="0"/>
          </a:p>
        </p:txBody>
      </p:sp>
      <p:pic>
        <p:nvPicPr>
          <p:cNvPr id="5"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6"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Weeks Five, Six and Seven – Case Review </a:t>
            </a:r>
            <a:endParaRPr lang="en-US" dirty="0"/>
          </a:p>
        </p:txBody>
      </p:sp>
      <p:sp>
        <p:nvSpPr>
          <p:cNvPr id="3" name="Content Placeholder 2"/>
          <p:cNvSpPr>
            <a:spLocks noGrp="1"/>
          </p:cNvSpPr>
          <p:nvPr>
            <p:ph idx="1"/>
          </p:nvPr>
        </p:nvSpPr>
        <p:spPr>
          <a:xfrm>
            <a:off x="573024" y="1600200"/>
            <a:ext cx="8229600" cy="4525963"/>
          </a:xfrm>
        </p:spPr>
        <p:txBody>
          <a:bodyPr/>
          <a:lstStyle/>
          <a:p>
            <a:r>
              <a:rPr lang="en-US" dirty="0" smtClean="0"/>
              <a:t>What went well?</a:t>
            </a:r>
          </a:p>
          <a:p>
            <a:r>
              <a:rPr lang="en-US" dirty="0" smtClean="0"/>
              <a:t>What needed to be done differently?</a:t>
            </a:r>
          </a:p>
          <a:p>
            <a:r>
              <a:rPr lang="en-US" dirty="0" smtClean="0"/>
              <a:t>How did trust show up?</a:t>
            </a:r>
          </a:p>
          <a:p>
            <a:r>
              <a:rPr lang="en-US" dirty="0" smtClean="0"/>
              <a:t>How did our agreements make themselves evident?</a:t>
            </a:r>
          </a:p>
          <a:p>
            <a:r>
              <a:rPr lang="en-US" dirty="0" smtClean="0"/>
              <a:t>Did we learn something new that we need to incorporate? </a:t>
            </a:r>
            <a:endParaRPr lang="en-US" dirty="0"/>
          </a:p>
        </p:txBody>
      </p:sp>
      <p:pic>
        <p:nvPicPr>
          <p:cNvPr id="5"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6"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Eight</a:t>
            </a:r>
            <a:endParaRPr lang="en-US" dirty="0"/>
          </a:p>
        </p:txBody>
      </p:sp>
      <p:sp>
        <p:nvSpPr>
          <p:cNvPr id="3" name="Content Placeholder 2"/>
          <p:cNvSpPr>
            <a:spLocks noGrp="1"/>
          </p:cNvSpPr>
          <p:nvPr>
            <p:ph idx="1"/>
          </p:nvPr>
        </p:nvSpPr>
        <p:spPr/>
        <p:txBody>
          <a:bodyPr/>
          <a:lstStyle/>
          <a:p>
            <a:r>
              <a:rPr lang="en-US" dirty="0" smtClean="0"/>
              <a:t>Dyads present their best practices.</a:t>
            </a:r>
          </a:p>
          <a:p>
            <a:r>
              <a:rPr lang="en-US" dirty="0" smtClean="0"/>
              <a:t>Dyads develop a model for continued learning. </a:t>
            </a:r>
            <a:endParaRPr lang="en-US" dirty="0"/>
          </a:p>
        </p:txBody>
      </p:sp>
      <p:pic>
        <p:nvPicPr>
          <p:cNvPr id="5"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6"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the Heart Outcomes</a:t>
            </a:r>
            <a:endParaRPr lang="en-US" dirty="0"/>
          </a:p>
        </p:txBody>
      </p:sp>
      <p:sp>
        <p:nvSpPr>
          <p:cNvPr id="4" name="TextBox 3"/>
          <p:cNvSpPr txBox="1"/>
          <p:nvPr/>
        </p:nvSpPr>
        <p:spPr>
          <a:xfrm>
            <a:off x="914400" y="1371601"/>
            <a:ext cx="7162800" cy="5078313"/>
          </a:xfrm>
          <a:prstGeom prst="rect">
            <a:avLst/>
          </a:prstGeom>
          <a:noFill/>
        </p:spPr>
        <p:txBody>
          <a:bodyPr wrap="square" rtlCol="0">
            <a:spAutoFit/>
          </a:bodyPr>
          <a:lstStyle/>
          <a:p>
            <a:pPr algn="ctr"/>
            <a:endParaRPr lang="en-US" sz="3600" dirty="0" smtClean="0"/>
          </a:p>
          <a:p>
            <a:pPr algn="ctr"/>
            <a:r>
              <a:rPr lang="en-US" sz="3600" dirty="0" smtClean="0"/>
              <a:t>Increased access to care by increasing productivity</a:t>
            </a:r>
          </a:p>
          <a:p>
            <a:pPr algn="ctr"/>
            <a:endParaRPr lang="en-US" sz="3600" dirty="0" smtClean="0"/>
          </a:p>
          <a:p>
            <a:pPr algn="ctr"/>
            <a:r>
              <a:rPr lang="en-US" sz="3600" dirty="0" smtClean="0"/>
              <a:t>Positive return on investment</a:t>
            </a:r>
          </a:p>
          <a:p>
            <a:pPr algn="ctr"/>
            <a:endParaRPr lang="en-US" sz="3600" dirty="0" smtClean="0"/>
          </a:p>
          <a:p>
            <a:pPr algn="ctr"/>
            <a:r>
              <a:rPr lang="en-US" sz="3600" dirty="0" smtClean="0"/>
              <a:t>Improved patient and staff experience</a:t>
            </a:r>
          </a:p>
          <a:p>
            <a:endParaRPr lang="en-US" sz="3600" dirty="0"/>
          </a:p>
        </p:txBody>
      </p:sp>
      <p:pic>
        <p:nvPicPr>
          <p:cNvPr id="7"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8"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productivity</a:t>
            </a:r>
            <a:endParaRPr lang="en-US" dirty="0"/>
          </a:p>
        </p:txBody>
      </p:sp>
      <p:graphicFrame>
        <p:nvGraphicFramePr>
          <p:cNvPr id="11" name="Content Placeholder 10"/>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2" descr="C:\Users\lmiller\Desktop\chcf\LifeLong Logo.jpg"/>
          <p:cNvPicPr>
            <a:picLocks noChangeAspect="1" noChangeArrowheads="1"/>
          </p:cNvPicPr>
          <p:nvPr/>
        </p:nvPicPr>
        <p:blipFill>
          <a:blip r:embed="rId5"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8" name="Picture 2" descr="logo-large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401762"/>
          </a:xfrm>
        </p:spPr>
        <p:txBody>
          <a:bodyPr>
            <a:normAutofit fontScale="90000"/>
          </a:bodyPr>
          <a:lstStyle/>
          <a:p>
            <a:r>
              <a:rPr lang="en-US" dirty="0" smtClean="0"/>
              <a:t>Primary care is not for the faint of heart </a:t>
            </a:r>
            <a:endParaRPr lang="en-US" dirty="0"/>
          </a:p>
        </p:txBody>
      </p:sp>
      <p:pic>
        <p:nvPicPr>
          <p:cNvPr id="6" name="Picture 5" descr="place holder elder photo.jpg"/>
          <p:cNvPicPr>
            <a:picLocks noGrp="1" noChangeAspect="1"/>
          </p:cNvPicPr>
          <p:nvPr isPhoto="1"/>
        </p:nvPicPr>
        <p:blipFill>
          <a:blip r:embed="rId3" cstate="print">
            <a:lum/>
          </a:blip>
          <a:stretch>
            <a:fillRect/>
          </a:stretch>
        </p:blipFill>
        <p:spPr>
          <a:xfrm>
            <a:off x="3276600" y="1752600"/>
            <a:ext cx="3048000" cy="4559335"/>
          </a:xfrm>
          <a:prstGeom prst="rect">
            <a:avLst/>
          </a:prstGeom>
          <a:noFill/>
          <a:ln>
            <a:noFill/>
          </a:ln>
        </p:spPr>
      </p:pic>
      <p:pic>
        <p:nvPicPr>
          <p:cNvPr id="12" name="Picture 2" descr="C:\Users\lmiller\Desktop\chcf\LifeLong Logo.jpg"/>
          <p:cNvPicPr>
            <a:picLocks noChangeAspect="1" noChangeArrowheads="1"/>
          </p:cNvPicPr>
          <p:nvPr/>
        </p:nvPicPr>
        <p:blipFill>
          <a:blip r:embed="rId4"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13" name="Picture 2" descr="logo-large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151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Financially Viable </a:t>
            </a:r>
            <a:endParaRPr lang="en-US" dirty="0"/>
          </a:p>
        </p:txBody>
      </p:sp>
      <p:pic>
        <p:nvPicPr>
          <p:cNvPr id="1026" name="Picture 2" descr="https://encrypted-tbn1.gstatic.com/images?q=tbn:ANd9GcS-btauR3PREt5yAoS6FLMuoggLNiXfZRZYFzXA4hpj7B7bOd_o"/>
          <p:cNvPicPr>
            <a:picLocks noChangeAspect="1" noChangeArrowheads="1"/>
          </p:cNvPicPr>
          <p:nvPr/>
        </p:nvPicPr>
        <p:blipFill>
          <a:blip r:embed="rId2" cstate="print"/>
          <a:srcRect t="7692"/>
          <a:stretch>
            <a:fillRect/>
          </a:stretch>
        </p:blipFill>
        <p:spPr bwMode="auto">
          <a:xfrm>
            <a:off x="838200" y="1437244"/>
            <a:ext cx="2513462" cy="4572000"/>
          </a:xfrm>
          <a:prstGeom prst="rect">
            <a:avLst/>
          </a:prstGeom>
          <a:noFill/>
        </p:spPr>
      </p:pic>
      <p:sp>
        <p:nvSpPr>
          <p:cNvPr id="1030" name="AutoShape 6" descr="data:image/jpeg;base64,/9j/4AAQSkZJRgABAQAAAQABAAD/2wCEAAkGBxQQEhUUEhQWFRUWGBgXGRYYFxcXHBsYFxUWFxUXGBcaHCggGBslHBQYITEiJSkrLi4uGR8zODQsNygtLisBCgoKDg0OGxAQGzcmHyQ0LCwsNDU0Lyw0NCwsLCwsLCwsLzQsLCwwLCwsLCw0LCwsLCwsLCwsLCwsLCwsLCwsLP/AABEIALQBGQMBIgACEQEDEQH/xAAbAAEAAgMBAQAAAAAAAAAAAAAABAUCAwYHAf/EAD8QAAEDAgQDBgMHAwMCBwAAAAEAAhEDIQQFEjFBUWEGEyJxgZEyobEUQlLB0eHwI0NiM3KCFRYHNJKi0uLx/8QAGgEBAAMBAQEAAAAAAAAAAAAAAAEDBAIFBv/EADARAAICAQQBAgIJBQEAAAAAAAABAgMRBBIhMUEiURMyBRRCYXGRscHwI4Gh0fFS/9oADAMBAAIRAxEAPwD3FERAEREAREQBERAEREAREQBERAEREAREQBERAEREAREQBERAEREAREQBERAEREAREQBERAEREAREQBERAEREAREQBERAEREAREQBERAEREAREQBERAEREAREQBERAEREAREQBERAEREAREQBFqxOJZTbqqOaxo4uIA9yufd24wmota5z4/C23oXRK4lZCPzM7jCUukdKi51/a6lAIY8g84H5rZhu1VGoCWza3qFW9TUvtHXwLPYvkXMt7WBxhtPxctX7Lfh88efia0dBPophqK58xYlTOPaL9FRVM/ggaeBPH9FoPaiACWAWmJuOUj1Uu6CIVU34OkRct/3gJg0+nxfsrBmfNInSuPrdWcZO3p7F4LlFS/8AcDSPDuDcEfuvrs+aBNvmp+tVf+jn4FnsXKKnZ2hpGBIk8j+sKX/1BpFi0/8AKF3G2EumcuuS7RNRRKeMkCQAeMGR7wFl9rC63I5wySiiHGje3usjiuib4+4wySiitxcmIK+nEpuRGCSihjHCYkTylZfbm8SPcKN8fcna/YlIo7MYw7FfHZhSBgvaDykKd8fcYZJRaPtbPxBZUcQ1/wAJmFO5DDNqIikgIiIAi+SiA+oi4HthnrqlUUaLiGUyA8tJGp5sG24D6+SqttVccssrrc5YR3y5XN+1vd1O7pN1cC906Z5CN+NzC59uYvawsZUe4uiCSbjjx2sq4MNRxDRYRJ893fLhyWOzVuSxHg016ZJ+rk0Z9jK2KfNUyBIa20bxaPRQqNEUgXEiLzvPUK1rOFMuLxA4dBFuHkqelXGIee7I7sOILgPicDfTw0ggj0WGWeZM2xaSwjfgcQ+oYO28elj8zbqrGhVaGmJBBIja8nhHMrQKYpSXQGkDznqt0sEOeQGuM+fr/OKpXPMmJzUVksshw5D3TJaIh7jJdIE8Ii5FuSvA5mosHxCCYHO4Fz/JVRh85oNGkH4eAHr6rZR7Q03P2cBpmSIg3GmeJXqwnWo8MwSy3k25m8gGAQYO29j1VLjsQ2m1xNyQD7dT57dQrLH5ox1w4SOm65evQOKduYmYBHD7384rNffFcpmitYWWScIS7Set+nEX48FbZVqY25NTeXHm4k/KdlU0ZkNaNIbaPPjffzU/vIIA2M25dQOv5LzKtRmWGIajfLBNxFWPEwxO/nyKg18WCbEk8P18lte46SACI+d/LqpWU5bbW5ombuPQmI91rjX8WWEXuahHLK2kwlzjEw0mAYPAR8lfZawaWzv1681DxdENfrL9PAQPEWxxtw6dFKwBa0RBcWxwj5/rdba4RhIz2Tcom7GUXR4SWRe0XtsVV1scWtgm8CdJ1Q48J91Kx+Y6PFMid5EAec23HuuWwmIDn8rz5nn+3Vcai2MV6eyKk/tHSYHFnxOc4abAAWOqLmZVhh8c95G5F7Abxvfbl7rnadTz5/qVeYHGUxTOl19458pVNGG+Xwd2cLOCwdiyNuVj15EcNlVZhmL7tDpJ48B+qrM5zdrNnAmYA2+putVDC1Hw7nf4r9eCjUXr5URBRjzIsRWJgydrxa/OeC2YZwJF4HnFo+VloZXa2W1PDAjlPWQoOHxrXgOp7OEtG5033VbwkpFilngssTmJaJ2J2EQNPOeqyy2g951ujz03vvfey+0aJrva+pbQLAABp5W4R+SudYpUyYuBz5/kttFWXvb4KLbMLalyY4uuGNJPBpk/qvmVZ/TphjQC4vu9w+6eA6wI25rj8zzN1aqG/wBoAG3377/7RHvPJXmCyw6pJAHlwmfzWLU/SE42qNXZkslhbTvmPBAIMg7FZLThKQYxrWmQBv8A/i3L6GLbSyVBERSAiL4TCAp+0ubChTLWuAqPsObQd3QOXDqvK+/a+tToP1aqkkxaA2S4vm99O/BXmcVjWr1ajbguLQCdw23zH094T6zaTnVdI1fCXQNRHKdyvF1eqjvSl0bYtUx58m2rT0vd4msYBDQABAAFyeHkqtmatbLQZc0Bx42mAYAgyAfL1TFVm1LiLjc36+iv8HRDaTIgEtEltpdxv5rFbrF2kR9Zx0jku0FetWYNTKjW2l2kyQOfLdWGQUWiixpYadMCzTAJHMjhKu8VXLWxE9fb9VrFBxF7Dfeyz26pyjhFL1E39xRZ/jTTfTt/RqB0kiYc2NM8wdU/8Sq/McFiSA+GvbFtJJgc9P6Sr/MKAqQww4MOo9LG08zKm5S1ujQ2+knzg3H5+yiN3C45K5TlLtnlFHGVXvql1QtYxxaIhv3iApdOix92GpWcIktJ38/yC9BzDKxd1NrQ4mT4R4jEG/OFRYrtGyi4NFOXixHwxzEc1sWqc3iESMs559IF3duD2uIgEki/Df6q77BYP7PSq1HEl7naJPBrLmOUl3/tCg5jiamOrU+7p92GjxEunwhwM9PnMq8awMZpEkSSbEySZNh7eS51FjVezPL78hMwzHNmU3F2uNMz68AOK5PM87OLYRDqYaQZDiTy4RAv1Vlj6DampzWkumIj5c0y3LA0gOaLmDBmOYPupoVVS3Nco53M5N1TuXS17w/fUHOBvxDgZXUZTjMS6k1wxFYTeHPcW8NJuTM9fmqrGZI52Ja0xoBaP+Ak+9iPNdrh3UdnBvKziPTz9Fq1OpSitvOTvcyrZnNd1Rje+cAXNaRDTuYJuI4rpK1R1NrnVMU5jGwC4xF7AQBLieSguwtFuzQTNtUGPIbT1K1Vc0ZUaZewwebZ1NtcTcxa3NYHZKbW3OPJO+XuS8KMNiRoGI75x+6XFjgOlOGn3BUfE9kGBwczvA4GZ1v8rEkxYlcvnb/uvbIMWIn1g9Fa4DBlt2EgWtMW5rqcJQW6M2s+P5j9CHY32XdLJe8EUa9ZrxBLXmSL7kOvE8RY9Vi3I8VcHENcfwl7gektAhaszyRmKot717mPpuJpvBAdOhxLASDYxMD8K88yLG1WVB3dRzHO3IMzx8QM6vVWU1ytrclL81+4djR3eUUXtruFZgFSNvCTpBIaQRPIrsMHX0CC0g8FwNXFVqdalXnvHbOLhuGz4bRAh5iBuSbqzx/bdrT3dOmQ8i5dHhJ2gfete8LPZRKyalH/AIRGXuSP/EOiysyn4Wue0k3/AAkQRI2kwfRcvTwlanTY57ntpNsJPh3/ABNtM2vddPg632mk4n42783A7Hzmy6Dssf6L6NVodTdYNdFx95vlv/Arar2v6ciJPyjmsuA8JGtxN+I+ZvKtcZQqYhvdCqWgtI06jJmZAdMiLbHgtmMysUXRL20yHBobBgAwQTHl8l8p0gKekGYPheLGRsY4FZpznCWU8EqTN2W5UaOkvizWgNHDSAB57SrivjC5paBvEEcwZFlz1DNKlQNa4jiJi5IPy9FeZS4Nqs1/BIJsTEX2Hksqf9Vb3jPk575OgFB2FqUgHEkt8XIum4AXSqrzSl31MPpu+GSHDe+8L5g8zMf1Bt94cesL6jTRVFk1n0yw4+3XJJaotdCuHiW7eRH1WxeimmsoBUvazMO4oH8T/APXf5fVXSi5hl1PEN01WBwBkbgg8wRcLmxScWo9nUGlJNnl7TpZsORIuZt6DZQcRcXE7rqO1mGo4fQ2i0CSXOOouvMC5J2grmvtDQ7SZLnG1rCTeSvkNR8RWOEnlr2O7Jubyyoq+cTs0W+QVrk+bUmU9Oo+GdQIcb8YgXVBmVVlB5PDeJPsZU92V1XsNSm5tPULgN1cI5hWfDUorPRTySsT2go1Gs0FxJN2AeIRvI4DqtOLzt9UFlEOaRaTE9Yg29Vnk/ZXuf6hJdUI3daAdwANp6ytOYZMW1A9hAc3n1XLVMZYj/GMMl5hnFHDGkypLO9kNJ+GwHxO+6bgKyy5/dy6x1X81Q18DWeP6hDhxaYcCDvbiudxuWPa8spE6DHg1HS21xvsF1XVCXUsPz7EtM7+rnTHj+m0PvpDg62obxAkwq7O6YLHOdodUJaPhFgLm8TsFyJyfF0yKjazKDRwL3Bp6aNJBJ8ld4vDvqsD2VHW4QCAeUEflyXcqowkpKXH87JSZoymrFY6g7SW6QYAZIIPh4uNlZ4mobBkX4728lV9nMteK3e1nGo5vwk2HSwsI6KwwLe6xFVsEDWdP+08B5Lm7Y5vD6SIwyvxNOr3jYFiLmAL/kp+EpgWg8yOo2urt+GEAgfn7r7jsMGM1yGG0XiTwb1lUO5ywsDaVWIw7am9Njv9wn5bFVzMC2m94a0aJ2N45x5FSKtF9SYqPaJ31O3852VeaVdr2tpuJv4pGqOoPFXV5xjcGipzR/2Sr3gDqtJ5gtLiII208gb26L7i8mHdnFMp1GN+ItOnVDiPhbwif2XUHAkODnxDbjwQdUETMxsTwlK5q1GuZTl4IjxXaOF+XktMdV0l35/D+eQoNnK5bmP2qq2neWwRq8RGkidxaxJ34LrDiadFpIaXv8tLf1PsoeVdjGsOt/jqTOraD0Vpiez9R3wu0dTLvko1Mq5NYfBb8GSWTks3xD8ZXpNqu00WEvLGeGA1pJJMyTAiZtJWWFzhjTDcOzQLb3jjBAgLp8X2Zlp0anPgjU5gAMiD8iVFyrsZU/uNI9o/VSr65Qx7cYOHXPyjXVHe6G0wTqc0tt8O4cD5LmO1tDucXUbrDp0mRHhsBpMbEADfovSsZgu7pRTeKTtJAfp1Fsjdo5rzLHdlsRTk03MrN5sPi9Wm/wBV1o2tz3PH3EuqSXR0XY3L21Gio5ziI+EGBMxB57X8wuyfWA3eG+ZAXmfZ7MThy5tWm7un2cNJ1MI46SfEI4jkurwmRsfFTDPpuaeZIPkQYI+qq1NTVjcnx4K9p1Bruq0y5rgYdIIg+KAHDmNwdlGxjNTGlvgdEOi4k77bfuodHAvYTbS6wN7HltEmNipuGBa5odIv8Qv6GVlnJv8AAnbghUcI7TqNwHRYeQ/nkulwTPB1WrKK5oucyqwllRtjFwCLOb/OCxxQdReDETv15fKFkujwpf2f3f8AfAwWuW1n0Xf48RzBK6YYFkzHzMeyocueKpDYufpxXTr6H6FTlU93KT4/cHwCF9RF7gCIiA5DOOxneAmlUgySGuFrmY1C+64fG5YcNW0Pc0ubElhLoncGYvHBewY2t3dN7/wtc72BK8jq0yXOJuSZJPEnj7ryNToqVJbVjJp09anls04fswypVaaze8YRIMmCdwD0XWU8MBYAACwAEQOSpMozLuTpqn+mTOr8J5+SmY7tdhKcw4vP+LT9TAXn30STST4O5aeWcRR8zrEOpvaGMloFyDeZv4eNoW7XSfT8UiebS36hcziu3AP+nQg83On1gD81S4jOqtY/1HTGwgABUKqSbykaKvo+cn6uC7zfuT4Q4QOLWyTHCTYKuoY3ux4Wtnmb/IfqoLq5MLCqYEvc1g5uMew3K7UMrbg3rQVL5iWzNqrHa9epw2kCB0AiwVlge3LCdGMYC027xg2/3NH1HsuUqYxu1KlUrnmRob87/JacRhXvo1XVqAZA8Gk3JJgAjzhbIUPHrXH9jmyFL9KR7Fg8BQewPokOY64c0gg+q3/9OZ+EHzuvH+xtbGYUTTdoBuWOMtd5s4HrYrpcbn+Mq271lMHgwFvzILvms1mnrhJ7WZ46SXg67FYClTu5wZ/yj5SqXFigSCdbyNjO3lJVDTwVVx1OqNJ5lxJ9ypbMG/8AG33VXw14NMNHBfMz7iswqBwFOjS0gReoWmPIMPJRml7jBpsDTvFRxtyB0BbKmGeLm46X+SgYzOaVAtFQls7Ei3vwXUK23iMf1/2S9JRHll/h61Km3SKQIE2L3ET5KQM80WbRYBy3XM4fNW1P9KH+TgfoCp1Ik8BPIG/zhGpxfsWR09PaRcu7XVG/2aZ9x+a20e2zPv4cgc2vB+RA+q5bMsw7sf8Ali6Ob9P5Fc/U7RYaodNbBgTb/Ucfay1V1WT7/YrtqpXg9Nr9v8A1hcap1D+3pJcTyES33K807TdtMVjiW039xR4U2yCR/m8XPkIHRaK/Z2lVYa2EJ0gw6mTJaeh4joffgouFy+/xD1stNaqr9Ue/vKq9NF/MXPZztTjcMA17RiaX4XHxAf4v39wV3OBxeBx0C9Cqf7dUaTP+Lvhd6Gei5PKMCZER7hTcTSgx+6y3WRly4/sXPRRfTL/H9hA4zJngfNbMi7LVMNU1B2pp3B/LkqnLO0NfDWa/UwfcfcenEehV1W7eu0ju6LWu4ku1D0AAVG2LWHJ49jJZ9H2ZwlkvMRgqznlw0aIFnDkLmVGrYrDuLaZrUKbg6ZuQYBEFwFt+PJclmmZvxgAruJH4Q5zW+rWmD6rLLMFhmOaXUyW9CZ+a6+NWo7f1O4/Rnp9T5+49fGX0306YdDg0CHA9BsRwK14/CU6r2O1NBYWncbNM+/6qgyrEAsc2mPA77pvabKXSohpXsRhVdXlxXOP8dHlTq2ScWdJSotbJa0CeQAWxRctJ0CeseSlLdFJLgpYREUkBERARc0c0Uamsw0tIJ8xHruvMajNQkL0HtJgKlem0U3AFrtcGfFAIAnhcz6Lzqs2th3EPpVIng0nnsRPL5rFqc7lwbdLhJ8mBaw2cY6GypMwyalu14b6q7fmtIyHAiNwWqDWz3D07hvGNgP3WCe1+T0q5NdFJTyIuPhJd5Nt7khWGH7K1N3ENHv7r7iO1sj+kwxzPP1/RQnZhXrHxvLW2mLx67Kt4Xj9i13SJtXBUaHx1QD/iB9SVnTw+Ds6dZPE+KfmplDI2hofI8VpI1G/MndZ1MB3h8WkxAgANAEWsulBx5RV8ZyZto02AeBg9wFBx+D7z/XLNIMhoJO3E8/VTcZkRDAabyC28An+c1ztGm+5fDwOs/mubfiJepkwshkyxmb0aNqYe8j8IAH891Y08c19IVdPhiXNfEtiZvHQqAcbRaSDT8XICVFxL3VyGBpDJkt21GPCD87evlzGCeC2ViSLrD4fD4pgLYE8CI+RUHG9iKb7wFZZblzWw1wvE2OmByMX4bK4+xOdPdmBNjfaAZM+oWiMZr5f9FDvX2jm8oyY4V1nOLTu1xJHSJ29FU5phaWKrantLmMs1skA8z/Cu5GDIPiM9OZ9+qxdR0C+wiST0UbJpuWcMh3QfCWUcU/EYumzRhaNGi3bUA17vYiB7FQsBgscXh1SrABEyGi3GIHLkutxze8cNNmjlbxbXUnB5TuXlxBE7m3pyXHxXL0JL8idyXqZS4HOmVpbUBABhriIkczOyY3s1SqmwBm9oVxmVOi1jjTpg8TvJ9v5dc8ygSWtplzXGJbqNi7nwUcxliDO425XKJGDytuGa8AnW+AATMRNz7qnq5PQw3jq1a7ieDNPHjoDVfYbBPLiNL3gbuBIE/mrpuUhpg0r8bt/VdJ2c589kuVbKTDYCm2l3zKhLANRJtYbnobfJSaFVz2h1MteDeHbq3+whrHh8Bp3bEg8gVS4vwElrQ0N3gQN7WVcquE32StQs48EPFZo+mfHhWu6g/wD1X3DdocO4xUw7mdYB+kn5KfQzim4AVW25wpLsvw77tc30v9FCUMe38/IvVkZFpl+SUK7O8pOBb/N1S5fgatWqRTs3Va0mFc5Hh2sa+nTeB3gjfnvA9IXRU6TcFSLjExb12HmtFdULY5eEl2ZbNRKptZznoxp0hh2hol74vA4/ktlDvCQ5wA/xsR6rmhmBkmSC4zq6+fSwUannPevHdvdUe0wA1xAnfxAGD5Lp6qK4S4MTolLlvk9OwuYB1nDSfl+ynLlcloVX/G4nmOA+S6hjYAHJenTKUlmSMFkVF4RkiIrSsIiIAtVagHC4W1EBzmb9nmVQQWgjqJXCZn2Adfu3SOAdNuk3+a9dIWDqQKpsojPsvrvlA8RHZGuyQaci0RpMfOVbYDJ3Nb4qdQEcmEjrwuvVHYRpWs4ELM9Cs5yX/XHjo86rP0EamOgXHhcPqN1U5pmTYDmuAm5uCZFoidv3XrJwK1VMradwD6BS9I/cLVL2PJW1ftAaS6NM/A65JEHUB9NkcGDUGQHNHiG8THDgSSN16jXyVjt2NPm0FUtbsZSklocyZMNIiTcmCCs89FPOc5LY6mPk4n7I1xDQGnVEm1+k8N7qZTwAcYLR4WwYOo3/AAgXkCVf0uxxY4EVJb+Es3ja4cpLOzTwZDxbYXFuG3mojp5rtHcr4vpkPDZVSpNaaThqIkzBLpB581JZOmakBxidMxxt9Vsf2eqyCNJjbxuEekJVyfEOEFo/9X02V6jJfZKG0/JW4rF097DTzBtvuuer451arpDXd3zloA/xiZM+SuMR2RxVQ37trOUknfiYU2h2UqCJ0dfE7/4rPZG2XG0tjKuPkpqFNsy6QBcgcbLdjsdqHht4QI5eZ9yrit2crHY0/UuNuXwqFjOy1Yg7OtaCRbkZ3/dUum6MXhFnxa2+ykwj9b9ABOxkbCdpVlgsj0y8We12oOHMcIiCNlMoZBUAju3DqCJ5XurWhhajGBvdkmbn5fQAK+ijbzLs4tu8RI9HCtewB0tIglzZuQ6YgXjgtlejBveeIi3us6mHq7904n0UDEZZiqhIa0M28TyD7CZ4BaHn2KF+JVZljDcPi06RsePWCfNU4c+odLAHekDVyJV9iOxdZ4vWGrf4DBne8z6qTguz1ekCGhl+AJiBt90cVlnTZKXKL42Rwco3KyHS6Cdzfbl5Deym4zC0qDNbjpJuOcjhBN1dO7MYp7pEN3FnbTuRbdWmB7CNJ1ViHuPEjbo0cArYUNpraRO9Rw0zicuzbDu3eGO3gkD6mFlm3aY1y1rHBzWAAEcdtTvy9J4r06h2ToN+432CmMyKmOCLQyXTIlrVLtHhdetUeCxhh7raiLCd4m/ou17A9kzS0khxO5cRpbffe7l6PSy1jdgpTKYGyup0ez5mZ7NVuWEY4egGCAtqItxkCIiAIiIAiIgCIiAIiIAiIgC+aV9RAY6AgYFkiA+aU0r6iAx0hNIWSIDHQF87sLNEBh3YXw0gtiJgnJr7kL53IW1FGBlmruQvoohbETAyzEMCyRFJAREQBERAEREAREQBERAEREAREQBERAEREAREQBERAEREAREQBERAEREAREQBERAEREAREQBERAEREAREQBERAEREAREQBERAEREAREQBERAEREAREQBERAEREAREQBERAEREAREQBERAEREAREQH/9k="/>
          <p:cNvSpPr>
            <a:spLocks noChangeAspect="1" noChangeArrowheads="1"/>
          </p:cNvSpPr>
          <p:nvPr/>
        </p:nvSpPr>
        <p:spPr bwMode="auto">
          <a:xfrm>
            <a:off x="155575" y="-38361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QQEhUUEhQWFRUWGBgXGRYYFxcXHBsYFxUWFxUXGBcaHCggGBslHBQYITEiJSkrLi4uGR8zODQsNygtLisBCgoKDg0OGxAQGzcmHyQ0LCwsNDU0Lyw0NCwsLCwsLCwsLzQsLCwwLCwsLCw0LCwsLCwsLCwsLCwsLCwsLCwsLP/AABEIALQBGQMBIgACEQEDEQH/xAAbAAEAAgMBAQAAAAAAAAAAAAAABAUCAwYHAf/EAD8QAAEDAgQDBgMHAwMCBwAAAAEAAhEDIQQFEjFBUWEGEyJxgZEyobEUQlLB0eHwI0NiM3KCFRYHNJKi0uLx/8QAGgEBAAMBAQEAAAAAAAAAAAAAAAEDBAIFBv/EADARAAICAQQBAgIJBQEAAAAAAAABAgMRBBIhMUEiURMyBRRCYXGRscHwI4Gh0fFS/9oADAMBAAIRAxEAPwD3FERAEREAREQBERAEREAREQBERAEREAREQBERAEREAREQBERAEREAREQBERAEREAREQBERAEREAREQBERAEREAREQBERAEREAREQBERAEREAREQBERAEREAREQBERAEREAREQBERAEREAREQBFqxOJZTbqqOaxo4uIA9yufd24wmota5z4/C23oXRK4lZCPzM7jCUukdKi51/a6lAIY8g84H5rZhu1VGoCWza3qFW9TUvtHXwLPYvkXMt7WBxhtPxctX7Lfh88efia0dBPophqK58xYlTOPaL9FRVM/ggaeBPH9FoPaiACWAWmJuOUj1Uu6CIVU34OkRct/3gJg0+nxfsrBmfNInSuPrdWcZO3p7F4LlFS/8AcDSPDuDcEfuvrs+aBNvmp+tVf+jn4FnsXKKnZ2hpGBIk8j+sKX/1BpFi0/8AKF3G2EumcuuS7RNRRKeMkCQAeMGR7wFl9rC63I5wySiiHGje3usjiuib4+4wySiitxcmIK+nEpuRGCSihjHCYkTylZfbm8SPcKN8fcna/YlIo7MYw7FfHZhSBgvaDykKd8fcYZJRaPtbPxBZUcQ1/wAJmFO5DDNqIikgIiIAi+SiA+oi4HthnrqlUUaLiGUyA8tJGp5sG24D6+SqttVccssrrc5YR3y5XN+1vd1O7pN1cC906Z5CN+NzC59uYvawsZUe4uiCSbjjx2sq4MNRxDRYRJ893fLhyWOzVuSxHg016ZJ+rk0Z9jK2KfNUyBIa20bxaPRQqNEUgXEiLzvPUK1rOFMuLxA4dBFuHkqelXGIee7I7sOILgPicDfTw0ggj0WGWeZM2xaSwjfgcQ+oYO28elj8zbqrGhVaGmJBBIja8nhHMrQKYpSXQGkDznqt0sEOeQGuM+fr/OKpXPMmJzUVksshw5D3TJaIh7jJdIE8Ii5FuSvA5mosHxCCYHO4Fz/JVRh85oNGkH4eAHr6rZR7Q03P2cBpmSIg3GmeJXqwnWo8MwSy3k25m8gGAQYO29j1VLjsQ2m1xNyQD7dT57dQrLH5ox1w4SOm65evQOKduYmYBHD7384rNffFcpmitYWWScIS7Set+nEX48FbZVqY25NTeXHm4k/KdlU0ZkNaNIbaPPjffzU/vIIA2M25dQOv5LzKtRmWGIajfLBNxFWPEwxO/nyKg18WCbEk8P18lte46SACI+d/LqpWU5bbW5ombuPQmI91rjX8WWEXuahHLK2kwlzjEw0mAYPAR8lfZawaWzv1681DxdENfrL9PAQPEWxxtw6dFKwBa0RBcWxwj5/rdba4RhIz2Tcom7GUXR4SWRe0XtsVV1scWtgm8CdJ1Q48J91Kx+Y6PFMid5EAec23HuuWwmIDn8rz5nn+3Vcai2MV6eyKk/tHSYHFnxOc4abAAWOqLmZVhh8c95G5F7Abxvfbl7rnadTz5/qVeYHGUxTOl19458pVNGG+Xwd2cLOCwdiyNuVj15EcNlVZhmL7tDpJ48B+qrM5zdrNnAmYA2+putVDC1Hw7nf4r9eCjUXr5URBRjzIsRWJgydrxa/OeC2YZwJF4HnFo+VloZXa2W1PDAjlPWQoOHxrXgOp7OEtG5033VbwkpFilngssTmJaJ2J2EQNPOeqyy2g951ujz03vvfey+0aJrva+pbQLAABp5W4R+SudYpUyYuBz5/kttFWXvb4KLbMLalyY4uuGNJPBpk/qvmVZ/TphjQC4vu9w+6eA6wI25rj8zzN1aqG/wBoAG3377/7RHvPJXmCyw6pJAHlwmfzWLU/SE42qNXZkslhbTvmPBAIMg7FZLThKQYxrWmQBv8A/i3L6GLbSyVBERSAiL4TCAp+0ubChTLWuAqPsObQd3QOXDqvK+/a+tToP1aqkkxaA2S4vm99O/BXmcVjWr1ajbguLQCdw23zH094T6zaTnVdI1fCXQNRHKdyvF1eqjvSl0bYtUx58m2rT0vd4msYBDQABAAFyeHkqtmatbLQZc0Bx42mAYAgyAfL1TFVm1LiLjc36+iv8HRDaTIgEtEltpdxv5rFbrF2kR9Zx0jku0FetWYNTKjW2l2kyQOfLdWGQUWiixpYadMCzTAJHMjhKu8VXLWxE9fb9VrFBxF7Dfeyz26pyjhFL1E39xRZ/jTTfTt/RqB0kiYc2NM8wdU/8Sq/McFiSA+GvbFtJJgc9P6Sr/MKAqQww4MOo9LG08zKm5S1ujQ2+knzg3H5+yiN3C45K5TlLtnlFHGVXvql1QtYxxaIhv3iApdOix92GpWcIktJ38/yC9BzDKxd1NrQ4mT4R4jEG/OFRYrtGyi4NFOXixHwxzEc1sWqc3iESMs559IF3duD2uIgEki/Df6q77BYP7PSq1HEl7naJPBrLmOUl3/tCg5jiamOrU+7p92GjxEunwhwM9PnMq8awMZpEkSSbEySZNh7eS51FjVezPL78hMwzHNmU3F2uNMz68AOK5PM87OLYRDqYaQZDiTy4RAv1Vlj6DampzWkumIj5c0y3LA0gOaLmDBmOYPupoVVS3Nco53M5N1TuXS17w/fUHOBvxDgZXUZTjMS6k1wxFYTeHPcW8NJuTM9fmqrGZI52Ja0xoBaP+Ak+9iPNdrh3UdnBvKziPTz9Fq1OpSitvOTvcyrZnNd1Rje+cAXNaRDTuYJuI4rpK1R1NrnVMU5jGwC4xF7AQBLieSguwtFuzQTNtUGPIbT1K1Vc0ZUaZewwebZ1NtcTcxa3NYHZKbW3OPJO+XuS8KMNiRoGI75x+6XFjgOlOGn3BUfE9kGBwczvA4GZ1v8rEkxYlcvnb/uvbIMWIn1g9Fa4DBlt2EgWtMW5rqcJQW6M2s+P5j9CHY32XdLJe8EUa9ZrxBLXmSL7kOvE8RY9Vi3I8VcHENcfwl7gektAhaszyRmKot717mPpuJpvBAdOhxLASDYxMD8K88yLG1WVB3dRzHO3IMzx8QM6vVWU1ytrclL81+4djR3eUUXtruFZgFSNvCTpBIaQRPIrsMHX0CC0g8FwNXFVqdalXnvHbOLhuGz4bRAh5iBuSbqzx/bdrT3dOmQ8i5dHhJ2gfete8LPZRKyalH/AIRGXuSP/EOiysyn4Wue0k3/AAkQRI2kwfRcvTwlanTY57ntpNsJPh3/ABNtM2vddPg632mk4n42783A7Hzmy6Dssf6L6NVodTdYNdFx95vlv/Arar2v6ciJPyjmsuA8JGtxN+I+ZvKtcZQqYhvdCqWgtI06jJmZAdMiLbHgtmMysUXRL20yHBobBgAwQTHl8l8p0gKekGYPheLGRsY4FZpznCWU8EqTN2W5UaOkvizWgNHDSAB57SrivjC5paBvEEcwZFlz1DNKlQNa4jiJi5IPy9FeZS4Nqs1/BIJsTEX2Hksqf9Vb3jPk575OgFB2FqUgHEkt8XIum4AXSqrzSl31MPpu+GSHDe+8L5g8zMf1Bt94cesL6jTRVFk1n0yw4+3XJJaotdCuHiW7eRH1WxeimmsoBUvazMO4oH8T/APXf5fVXSi5hl1PEN01WBwBkbgg8wRcLmxScWo9nUGlJNnl7TpZsORIuZt6DZQcRcXE7rqO1mGo4fQ2i0CSXOOouvMC5J2grmvtDQ7SZLnG1rCTeSvkNR8RWOEnlr2O7Jubyyoq+cTs0W+QVrk+bUmU9Oo+GdQIcb8YgXVBmVVlB5PDeJPsZU92V1XsNSm5tPULgN1cI5hWfDUorPRTySsT2go1Gs0FxJN2AeIRvI4DqtOLzt9UFlEOaRaTE9Yg29Vnk/ZXuf6hJdUI3daAdwANp6ytOYZMW1A9hAc3n1XLVMZYj/GMMl5hnFHDGkypLO9kNJ+GwHxO+6bgKyy5/dy6x1X81Q18DWeP6hDhxaYcCDvbiudxuWPa8spE6DHg1HS21xvsF1XVCXUsPz7EtM7+rnTHj+m0PvpDg62obxAkwq7O6YLHOdodUJaPhFgLm8TsFyJyfF0yKjazKDRwL3Bp6aNJBJ8ld4vDvqsD2VHW4QCAeUEflyXcqowkpKXH87JSZoymrFY6g7SW6QYAZIIPh4uNlZ4mobBkX4728lV9nMteK3e1nGo5vwk2HSwsI6KwwLe6xFVsEDWdP+08B5Lm7Y5vD6SIwyvxNOr3jYFiLmAL/kp+EpgWg8yOo2urt+GEAgfn7r7jsMGM1yGG0XiTwb1lUO5ywsDaVWIw7am9Njv9wn5bFVzMC2m94a0aJ2N45x5FSKtF9SYqPaJ31O3852VeaVdr2tpuJv4pGqOoPFXV5xjcGipzR/2Sr3gDqtJ5gtLiII208gb26L7i8mHdnFMp1GN+ItOnVDiPhbwif2XUHAkODnxDbjwQdUETMxsTwlK5q1GuZTl4IjxXaOF+XktMdV0l35/D+eQoNnK5bmP2qq2neWwRq8RGkidxaxJ34LrDiadFpIaXv8tLf1PsoeVdjGsOt/jqTOraD0Vpiez9R3wu0dTLvko1Mq5NYfBb8GSWTks3xD8ZXpNqu00WEvLGeGA1pJJMyTAiZtJWWFzhjTDcOzQLb3jjBAgLp8X2Zlp0anPgjU5gAMiD8iVFyrsZU/uNI9o/VSr65Qx7cYOHXPyjXVHe6G0wTqc0tt8O4cD5LmO1tDucXUbrDp0mRHhsBpMbEADfovSsZgu7pRTeKTtJAfp1Fsjdo5rzLHdlsRTk03MrN5sPi9Wm/wBV1o2tz3PH3EuqSXR0XY3L21Gio5ziI+EGBMxB57X8wuyfWA3eG+ZAXmfZ7MThy5tWm7un2cNJ1MI46SfEI4jkurwmRsfFTDPpuaeZIPkQYI+qq1NTVjcnx4K9p1Bruq0y5rgYdIIg+KAHDmNwdlGxjNTGlvgdEOi4k77bfuodHAvYTbS6wN7HltEmNipuGBa5odIv8Qv6GVlnJv8AAnbghUcI7TqNwHRYeQ/nkulwTPB1WrKK5oucyqwllRtjFwCLOb/OCxxQdReDETv15fKFkujwpf2f3f8AfAwWuW1n0Xf48RzBK6YYFkzHzMeyocueKpDYufpxXTr6H6FTlU93KT4/cHwCF9RF7gCIiA5DOOxneAmlUgySGuFrmY1C+64fG5YcNW0Pc0ubElhLoncGYvHBewY2t3dN7/wtc72BK8jq0yXOJuSZJPEnj7ryNToqVJbVjJp09anls04fswypVaaze8YRIMmCdwD0XWU8MBYAACwAEQOSpMozLuTpqn+mTOr8J5+SmY7tdhKcw4vP+LT9TAXn30STST4O5aeWcRR8zrEOpvaGMloFyDeZv4eNoW7XSfT8UiebS36hcziu3AP+nQg83On1gD81S4jOqtY/1HTGwgABUKqSbykaKvo+cn6uC7zfuT4Q4QOLWyTHCTYKuoY3ux4Wtnmb/IfqoLq5MLCqYEvc1g5uMew3K7UMrbg3rQVL5iWzNqrHa9epw2kCB0AiwVlge3LCdGMYC027xg2/3NH1HsuUqYxu1KlUrnmRob87/JacRhXvo1XVqAZA8Gk3JJgAjzhbIUPHrXH9jmyFL9KR7Fg8BQewPokOY64c0gg+q3/9OZ+EHzuvH+xtbGYUTTdoBuWOMtd5s4HrYrpcbn+Mq271lMHgwFvzILvms1mnrhJ7WZ46SXg67FYClTu5wZ/yj5SqXFigSCdbyNjO3lJVDTwVVx1OqNJ5lxJ9ypbMG/8AG33VXw14NMNHBfMz7iswqBwFOjS0gReoWmPIMPJRml7jBpsDTvFRxtyB0BbKmGeLm46X+SgYzOaVAtFQls7Ei3vwXUK23iMf1/2S9JRHll/h61Km3SKQIE2L3ET5KQM80WbRYBy3XM4fNW1P9KH+TgfoCp1Ik8BPIG/zhGpxfsWR09PaRcu7XVG/2aZ9x+a20e2zPv4cgc2vB+RA+q5bMsw7sf8Ali6Ob9P5Fc/U7RYaodNbBgTb/Ucfay1V1WT7/YrtqpXg9Nr9v8A1hcap1D+3pJcTyES33K807TdtMVjiW039xR4U2yCR/m8XPkIHRaK/Z2lVYa2EJ0gw6mTJaeh4joffgouFy+/xD1stNaqr9Ue/vKq9NF/MXPZztTjcMA17RiaX4XHxAf4v39wV3OBxeBx0C9Cqf7dUaTP+Lvhd6Gei5PKMCZER7hTcTSgx+6y3WRly4/sXPRRfTL/H9hA4zJngfNbMi7LVMNU1B2pp3B/LkqnLO0NfDWa/UwfcfcenEehV1W7eu0ju6LWu4ku1D0AAVG2LWHJ49jJZ9H2ZwlkvMRgqznlw0aIFnDkLmVGrYrDuLaZrUKbg6ZuQYBEFwFt+PJclmmZvxgAruJH4Q5zW+rWmD6rLLMFhmOaXUyW9CZ+a6+NWo7f1O4/Rnp9T5+49fGX0306YdDg0CHA9BsRwK14/CU6r2O1NBYWncbNM+/6qgyrEAsc2mPA77pvabKXSohpXsRhVdXlxXOP8dHlTq2ScWdJSotbJa0CeQAWxRctJ0CeseSlLdFJLgpYREUkBERARc0c0Uamsw0tIJ8xHruvMajNQkL0HtJgKlem0U3AFrtcGfFAIAnhcz6Lzqs2th3EPpVIng0nnsRPL5rFqc7lwbdLhJ8mBaw2cY6GypMwyalu14b6q7fmtIyHAiNwWqDWz3D07hvGNgP3WCe1+T0q5NdFJTyIuPhJd5Nt7khWGH7K1N3ENHv7r7iO1sj+kwxzPP1/RQnZhXrHxvLW2mLx67Kt4Xj9i13SJtXBUaHx1QD/iB9SVnTw+Ds6dZPE+KfmplDI2hofI8VpI1G/MndZ1MB3h8WkxAgANAEWsulBx5RV8ZyZto02AeBg9wFBx+D7z/XLNIMhoJO3E8/VTcZkRDAabyC28An+c1ztGm+5fDwOs/mubfiJepkwshkyxmb0aNqYe8j8IAH891Y08c19IVdPhiXNfEtiZvHQqAcbRaSDT8XICVFxL3VyGBpDJkt21GPCD87evlzGCeC2ViSLrD4fD4pgLYE8CI+RUHG9iKb7wFZZblzWw1wvE2OmByMX4bK4+xOdPdmBNjfaAZM+oWiMZr5f9FDvX2jm8oyY4V1nOLTu1xJHSJ29FU5phaWKrantLmMs1skA8z/Cu5GDIPiM9OZ9+qxdR0C+wiST0UbJpuWcMh3QfCWUcU/EYumzRhaNGi3bUA17vYiB7FQsBgscXh1SrABEyGi3GIHLkutxze8cNNmjlbxbXUnB5TuXlxBE7m3pyXHxXL0JL8idyXqZS4HOmVpbUBABhriIkczOyY3s1SqmwBm9oVxmVOi1jjTpg8TvJ9v5dc8ygSWtplzXGJbqNi7nwUcxliDO425XKJGDytuGa8AnW+AATMRNz7qnq5PQw3jq1a7ieDNPHjoDVfYbBPLiNL3gbuBIE/mrpuUhpg0r8bt/VdJ2c589kuVbKTDYCm2l3zKhLANRJtYbnobfJSaFVz2h1MteDeHbq3+whrHh8Bp3bEg8gVS4vwElrQ0N3gQN7WVcquE32StQs48EPFZo+mfHhWu6g/wD1X3DdocO4xUw7mdYB+kn5KfQzim4AVW25wpLsvw77tc30v9FCUMe38/IvVkZFpl+SUK7O8pOBb/N1S5fgatWqRTs3Va0mFc5Hh2sa+nTeB3gjfnvA9IXRU6TcFSLjExb12HmtFdULY5eEl2ZbNRKptZznoxp0hh2hol74vA4/ktlDvCQ5wA/xsR6rmhmBkmSC4zq6+fSwUannPevHdvdUe0wA1xAnfxAGD5Lp6qK4S4MTolLlvk9OwuYB1nDSfl+ynLlcloVX/G4nmOA+S6hjYAHJenTKUlmSMFkVF4RkiIrSsIiIAtVagHC4W1EBzmb9nmVQQWgjqJXCZn2Adfu3SOAdNuk3+a9dIWDqQKpsojPsvrvlA8RHZGuyQaci0RpMfOVbYDJ3Nb4qdQEcmEjrwuvVHYRpWs4ELM9Cs5yX/XHjo86rP0EamOgXHhcPqN1U5pmTYDmuAm5uCZFoidv3XrJwK1VMradwD6BS9I/cLVL2PJW1ftAaS6NM/A65JEHUB9NkcGDUGQHNHiG8THDgSSN16jXyVjt2NPm0FUtbsZSklocyZMNIiTcmCCs89FPOc5LY6mPk4n7I1xDQGnVEm1+k8N7qZTwAcYLR4WwYOo3/AAgXkCVf0uxxY4EVJb+Es3ja4cpLOzTwZDxbYXFuG3mojp5rtHcr4vpkPDZVSpNaaThqIkzBLpB581JZOmakBxidMxxt9Vsf2eqyCNJjbxuEekJVyfEOEFo/9X02V6jJfZKG0/JW4rF097DTzBtvuuer451arpDXd3zloA/xiZM+SuMR2RxVQ37trOUknfiYU2h2UqCJ0dfE7/4rPZG2XG0tjKuPkpqFNsy6QBcgcbLdjsdqHht4QI5eZ9yrit2crHY0/UuNuXwqFjOy1Yg7OtaCRbkZ3/dUum6MXhFnxa2+ykwj9b9ABOxkbCdpVlgsj0y8We12oOHMcIiCNlMoZBUAju3DqCJ5XurWhhajGBvdkmbn5fQAK+ijbzLs4tu8RI9HCtewB0tIglzZuQ6YgXjgtlejBveeIi3us6mHq7904n0UDEZZiqhIa0M28TyD7CZ4BaHn2KF+JVZljDcPi06RsePWCfNU4c+odLAHekDVyJV9iOxdZ4vWGrf4DBne8z6qTguz1ekCGhl+AJiBt90cVlnTZKXKL42Rwco3KyHS6Cdzfbl5Deym4zC0qDNbjpJuOcjhBN1dO7MYp7pEN3FnbTuRbdWmB7CNJ1ViHuPEjbo0cArYUNpraRO9Rw0zicuzbDu3eGO3gkD6mFlm3aY1y1rHBzWAAEcdtTvy9J4r06h2ToN+432CmMyKmOCLQyXTIlrVLtHhdetUeCxhh7raiLCd4m/ou17A9kzS0khxO5cRpbffe7l6PSy1jdgpTKYGyup0ez5mZ7NVuWEY4egGCAtqItxkCIiAIiIAiIgCIiAIiIAiIgC+aV9RAY6AgYFkiA+aU0r6iAx0hNIWSIDHQF87sLNEBh3YXw0gtiJgnJr7kL53IW1FGBlmruQvoohbETAyzEMCyRFJAREQBERAEREAREQBERAEREAREQBERAEREAREQBERAEREAREQBERAEREAREQBERAEREAREQBERAEREAREQBERAEREAREQBERAEREAREQBERAEREAREQBERAEREAREQBERAEREAREQBERAEREAREQH/9k="/>
          <p:cNvSpPr>
            <a:spLocks noChangeAspect="1" noChangeArrowheads="1"/>
          </p:cNvSpPr>
          <p:nvPr/>
        </p:nvSpPr>
        <p:spPr bwMode="auto">
          <a:xfrm>
            <a:off x="155575" y="-38361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jpeg;base64,/9j/4AAQSkZJRgABAQAAAQABAAD/2wCEAAkGBxQQEhUUEhQWFRUWGBgXGRYYFxcXHBsYFxUWFxUXGBcaHCggGBslHBQYITEiJSkrLi4uGR8zODQsNygtLisBCgoKDg0OGxAQGzcmHyQ0LCwsNDU0Lyw0NCwsLCwsLCwsLzQsLCwwLCwsLCw0LCwsLCwsLCwsLCwsLCwsLCwsLP/AABEIALQBGQMBIgACEQEDEQH/xAAbAAEAAgMBAQAAAAAAAAAAAAAABAUCAwYHAf/EAD8QAAEDAgQDBgMHAwMCBwAAAAEAAhEDIQQFEjFBUWEGEyJxgZEyobEUQlLB0eHwI0NiM3KCFRYHNJKi0uLx/8QAGgEBAAMBAQEAAAAAAAAAAAAAAAEDBAIFBv/EADARAAICAQQBAgIJBQEAAAAAAAABAgMRBBIhMUEiURMyBRRCYXGRscHwI4Gh0fFS/9oADAMBAAIRAxEAPwD3FERAEREAREQBERAEREAREQBERAEREAREQBERAEREAREQBERAEREAREQBERAEREAREQBERAEREAREQBERAEREAREQBERAEREAREQBERAEREAREQBERAEREAREQBERAEREAREQBERAEREAREQBFqxOJZTbqqOaxo4uIA9yufd24wmota5z4/C23oXRK4lZCPzM7jCUukdKi51/a6lAIY8g84H5rZhu1VGoCWza3qFW9TUvtHXwLPYvkXMt7WBxhtPxctX7Lfh88efia0dBPophqK58xYlTOPaL9FRVM/ggaeBPH9FoPaiACWAWmJuOUj1Uu6CIVU34OkRct/3gJg0+nxfsrBmfNInSuPrdWcZO3p7F4LlFS/8AcDSPDuDcEfuvrs+aBNvmp+tVf+jn4FnsXKKnZ2hpGBIk8j+sKX/1BpFi0/8AKF3G2EumcuuS7RNRRKeMkCQAeMGR7wFl9rC63I5wySiiHGje3usjiuib4+4wySiitxcmIK+nEpuRGCSihjHCYkTylZfbm8SPcKN8fcna/YlIo7MYw7FfHZhSBgvaDykKd8fcYZJRaPtbPxBZUcQ1/wAJmFO5DDNqIikgIiIAi+SiA+oi4HthnrqlUUaLiGUyA8tJGp5sG24D6+SqttVccssrrc5YR3y5XN+1vd1O7pN1cC906Z5CN+NzC59uYvawsZUe4uiCSbjjx2sq4MNRxDRYRJ893fLhyWOzVuSxHg016ZJ+rk0Z9jK2KfNUyBIa20bxaPRQqNEUgXEiLzvPUK1rOFMuLxA4dBFuHkqelXGIee7I7sOILgPicDfTw0ggj0WGWeZM2xaSwjfgcQ+oYO28elj8zbqrGhVaGmJBBIja8nhHMrQKYpSXQGkDznqt0sEOeQGuM+fr/OKpXPMmJzUVksshw5D3TJaIh7jJdIE8Ii5FuSvA5mosHxCCYHO4Fz/JVRh85oNGkH4eAHr6rZR7Q03P2cBpmSIg3GmeJXqwnWo8MwSy3k25m8gGAQYO29j1VLjsQ2m1xNyQD7dT57dQrLH5ox1w4SOm65evQOKduYmYBHD7384rNffFcpmitYWWScIS7Set+nEX48FbZVqY25NTeXHm4k/KdlU0ZkNaNIbaPPjffzU/vIIA2M25dQOv5LzKtRmWGIajfLBNxFWPEwxO/nyKg18WCbEk8P18lte46SACI+d/LqpWU5bbW5ombuPQmI91rjX8WWEXuahHLK2kwlzjEw0mAYPAR8lfZawaWzv1681DxdENfrL9PAQPEWxxtw6dFKwBa0RBcWxwj5/rdba4RhIz2Tcom7GUXR4SWRe0XtsVV1scWtgm8CdJ1Q48J91Kx+Y6PFMid5EAec23HuuWwmIDn8rz5nn+3Vcai2MV6eyKk/tHSYHFnxOc4abAAWOqLmZVhh8c95G5F7Abxvfbl7rnadTz5/qVeYHGUxTOl19458pVNGG+Xwd2cLOCwdiyNuVj15EcNlVZhmL7tDpJ48B+qrM5zdrNnAmYA2+putVDC1Hw7nf4r9eCjUXr5URBRjzIsRWJgydrxa/OeC2YZwJF4HnFo+VloZXa2W1PDAjlPWQoOHxrXgOp7OEtG5033VbwkpFilngssTmJaJ2J2EQNPOeqyy2g951ujz03vvfey+0aJrva+pbQLAABp5W4R+SudYpUyYuBz5/kttFWXvb4KLbMLalyY4uuGNJPBpk/qvmVZ/TphjQC4vu9w+6eA6wI25rj8zzN1aqG/wBoAG3377/7RHvPJXmCyw6pJAHlwmfzWLU/SE42qNXZkslhbTvmPBAIMg7FZLThKQYxrWmQBv8A/i3L6GLbSyVBERSAiL4TCAp+0ubChTLWuAqPsObQd3QOXDqvK+/a+tToP1aqkkxaA2S4vm99O/BXmcVjWr1ajbguLQCdw23zH094T6zaTnVdI1fCXQNRHKdyvF1eqjvSl0bYtUx58m2rT0vd4msYBDQABAAFyeHkqtmatbLQZc0Bx42mAYAgyAfL1TFVm1LiLjc36+iv8HRDaTIgEtEltpdxv5rFbrF2kR9Zx0jku0FetWYNTKjW2l2kyQOfLdWGQUWiixpYadMCzTAJHMjhKu8VXLWxE9fb9VrFBxF7Dfeyz26pyjhFL1E39xRZ/jTTfTt/RqB0kiYc2NM8wdU/8Sq/McFiSA+GvbFtJJgc9P6Sr/MKAqQww4MOo9LG08zKm5S1ujQ2+knzg3H5+yiN3C45K5TlLtnlFHGVXvql1QtYxxaIhv3iApdOix92GpWcIktJ38/yC9BzDKxd1NrQ4mT4R4jEG/OFRYrtGyi4NFOXixHwxzEc1sWqc3iESMs559IF3duD2uIgEki/Df6q77BYP7PSq1HEl7naJPBrLmOUl3/tCg5jiamOrU+7p92GjxEunwhwM9PnMq8awMZpEkSSbEySZNh7eS51FjVezPL78hMwzHNmU3F2uNMz68AOK5PM87OLYRDqYaQZDiTy4RAv1Vlj6DampzWkumIj5c0y3LA0gOaLmDBmOYPupoVVS3Nco53M5N1TuXS17w/fUHOBvxDgZXUZTjMS6k1wxFYTeHPcW8NJuTM9fmqrGZI52Ja0xoBaP+Ak+9iPNdrh3UdnBvKziPTz9Fq1OpSitvOTvcyrZnNd1Rje+cAXNaRDTuYJuI4rpK1R1NrnVMU5jGwC4xF7AQBLieSguwtFuzQTNtUGPIbT1K1Vc0ZUaZewwebZ1NtcTcxa3NYHZKbW3OPJO+XuS8KMNiRoGI75x+6XFjgOlOGn3BUfE9kGBwczvA4GZ1v8rEkxYlcvnb/uvbIMWIn1g9Fa4DBlt2EgWtMW5rqcJQW6M2s+P5j9CHY32XdLJe8EUa9ZrxBLXmSL7kOvE8RY9Vi3I8VcHENcfwl7gektAhaszyRmKot717mPpuJpvBAdOhxLASDYxMD8K88yLG1WVB3dRzHO3IMzx8QM6vVWU1ytrclL81+4djR3eUUXtruFZgFSNvCTpBIaQRPIrsMHX0CC0g8FwNXFVqdalXnvHbOLhuGz4bRAh5iBuSbqzx/bdrT3dOmQ8i5dHhJ2gfete8LPZRKyalH/AIRGXuSP/EOiysyn4Wue0k3/AAkQRI2kwfRcvTwlanTY57ntpNsJPh3/ABNtM2vddPg632mk4n42783A7Hzmy6Dssf6L6NVodTdYNdFx95vlv/Arar2v6ciJPyjmsuA8JGtxN+I+ZvKtcZQqYhvdCqWgtI06jJmZAdMiLbHgtmMysUXRL20yHBobBgAwQTHl8l8p0gKekGYPheLGRsY4FZpznCWU8EqTN2W5UaOkvizWgNHDSAB57SrivjC5paBvEEcwZFlz1DNKlQNa4jiJi5IPy9FeZS4Nqs1/BIJsTEX2Hksqf9Vb3jPk575OgFB2FqUgHEkt8XIum4AXSqrzSl31MPpu+GSHDe+8L5g8zMf1Bt94cesL6jTRVFk1n0yw4+3XJJaotdCuHiW7eRH1WxeimmsoBUvazMO4oH8T/APXf5fVXSi5hl1PEN01WBwBkbgg8wRcLmxScWo9nUGlJNnl7TpZsORIuZt6DZQcRcXE7rqO1mGo4fQ2i0CSXOOouvMC5J2grmvtDQ7SZLnG1rCTeSvkNR8RWOEnlr2O7Jubyyoq+cTs0W+QVrk+bUmU9Oo+GdQIcb8YgXVBmVVlB5PDeJPsZU92V1XsNSm5tPULgN1cI5hWfDUorPRTySsT2go1Gs0FxJN2AeIRvI4DqtOLzt9UFlEOaRaTE9Yg29Vnk/ZXuf6hJdUI3daAdwANp6ytOYZMW1A9hAc3n1XLVMZYj/GMMl5hnFHDGkypLO9kNJ+GwHxO+6bgKyy5/dy6x1X81Q18DWeP6hDhxaYcCDvbiudxuWPa8spE6DHg1HS21xvsF1XVCXUsPz7EtM7+rnTHj+m0PvpDg62obxAkwq7O6YLHOdodUJaPhFgLm8TsFyJyfF0yKjazKDRwL3Bp6aNJBJ8ld4vDvqsD2VHW4QCAeUEflyXcqowkpKXH87JSZoymrFY6g7SW6QYAZIIPh4uNlZ4mobBkX4728lV9nMteK3e1nGo5vwk2HSwsI6KwwLe6xFVsEDWdP+08B5Lm7Y5vD6SIwyvxNOr3jYFiLmAL/kp+EpgWg8yOo2urt+GEAgfn7r7jsMGM1yGG0XiTwb1lUO5ywsDaVWIw7am9Njv9wn5bFVzMC2m94a0aJ2N45x5FSKtF9SYqPaJ31O3852VeaVdr2tpuJv4pGqOoPFXV5xjcGipzR/2Sr3gDqtJ5gtLiII208gb26L7i8mHdnFMp1GN+ItOnVDiPhbwif2XUHAkODnxDbjwQdUETMxsTwlK5q1GuZTl4IjxXaOF+XktMdV0l35/D+eQoNnK5bmP2qq2neWwRq8RGkidxaxJ34LrDiadFpIaXv8tLf1PsoeVdjGsOt/jqTOraD0Vpiez9R3wu0dTLvko1Mq5NYfBb8GSWTks3xD8ZXpNqu00WEvLGeGA1pJJMyTAiZtJWWFzhjTDcOzQLb3jjBAgLp8X2Zlp0anPgjU5gAMiD8iVFyrsZU/uNI9o/VSr65Qx7cYOHXPyjXVHe6G0wTqc0tt8O4cD5LmO1tDucXUbrDp0mRHhsBpMbEADfovSsZgu7pRTeKTtJAfp1Fsjdo5rzLHdlsRTk03MrN5sPi9Wm/wBV1o2tz3PH3EuqSXR0XY3L21Gio5ziI+EGBMxB57X8wuyfWA3eG+ZAXmfZ7MThy5tWm7un2cNJ1MI46SfEI4jkurwmRsfFTDPpuaeZIPkQYI+qq1NTVjcnx4K9p1Bruq0y5rgYdIIg+KAHDmNwdlGxjNTGlvgdEOi4k77bfuodHAvYTbS6wN7HltEmNipuGBa5odIv8Qv6GVlnJv8AAnbghUcI7TqNwHRYeQ/nkulwTPB1WrKK5oucyqwllRtjFwCLOb/OCxxQdReDETv15fKFkujwpf2f3f8AfAwWuW1n0Xf48RzBK6YYFkzHzMeyocueKpDYufpxXTr6H6FTlU93KT4/cHwCF9RF7gCIiA5DOOxneAmlUgySGuFrmY1C+64fG5YcNW0Pc0ubElhLoncGYvHBewY2t3dN7/wtc72BK8jq0yXOJuSZJPEnj7ryNToqVJbVjJp09anls04fswypVaaze8YRIMmCdwD0XWU8MBYAACwAEQOSpMozLuTpqn+mTOr8J5+SmY7tdhKcw4vP+LT9TAXn30STST4O5aeWcRR8zrEOpvaGMloFyDeZv4eNoW7XSfT8UiebS36hcziu3AP+nQg83On1gD81S4jOqtY/1HTGwgABUKqSbykaKvo+cn6uC7zfuT4Q4QOLWyTHCTYKuoY3ux4Wtnmb/IfqoLq5MLCqYEvc1g5uMew3K7UMrbg3rQVL5iWzNqrHa9epw2kCB0AiwVlge3LCdGMYC027xg2/3NH1HsuUqYxu1KlUrnmRob87/JacRhXvo1XVqAZA8Gk3JJgAjzhbIUPHrXH9jmyFL9KR7Fg8BQewPokOY64c0gg+q3/9OZ+EHzuvH+xtbGYUTTdoBuWOMtd5s4HrYrpcbn+Mq271lMHgwFvzILvms1mnrhJ7WZ46SXg67FYClTu5wZ/yj5SqXFigSCdbyNjO3lJVDTwVVx1OqNJ5lxJ9ypbMG/8AG33VXw14NMNHBfMz7iswqBwFOjS0gReoWmPIMPJRml7jBpsDTvFRxtyB0BbKmGeLm46X+SgYzOaVAtFQls7Ei3vwXUK23iMf1/2S9JRHll/h61Km3SKQIE2L3ET5KQM80WbRYBy3XM4fNW1P9KH+TgfoCp1Ik8BPIG/zhGpxfsWR09PaRcu7XVG/2aZ9x+a20e2zPv4cgc2vB+RA+q5bMsw7sf8Ali6Ob9P5Fc/U7RYaodNbBgTb/Ucfay1V1WT7/YrtqpXg9Nr9v8A1hcap1D+3pJcTyES33K807TdtMVjiW039xR4U2yCR/m8XPkIHRaK/Z2lVYa2EJ0gw6mTJaeh4joffgouFy+/xD1stNaqr9Ue/vKq9NF/MXPZztTjcMA17RiaX4XHxAf4v39wV3OBxeBx0C9Cqf7dUaTP+Lvhd6Gei5PKMCZER7hTcTSgx+6y3WRly4/sXPRRfTL/H9hA4zJngfNbMi7LVMNU1B2pp3B/LkqnLO0NfDWa/UwfcfcenEehV1W7eu0ju6LWu4ku1D0AAVG2LWHJ49jJZ9H2ZwlkvMRgqznlw0aIFnDkLmVGrYrDuLaZrUKbg6ZuQYBEFwFt+PJclmmZvxgAruJH4Q5zW+rWmD6rLLMFhmOaXUyW9CZ+a6+NWo7f1O4/Rnp9T5+49fGX0306YdDg0CHA9BsRwK14/CU6r2O1NBYWncbNM+/6qgyrEAsc2mPA77pvabKXSohpXsRhVdXlxXOP8dHlTq2ScWdJSotbJa0CeQAWxRctJ0CeseSlLdFJLgpYREUkBERARc0c0Uamsw0tIJ8xHruvMajNQkL0HtJgKlem0U3AFrtcGfFAIAnhcz6Lzqs2th3EPpVIng0nnsRPL5rFqc7lwbdLhJ8mBaw2cY6GypMwyalu14b6q7fmtIyHAiNwWqDWz3D07hvGNgP3WCe1+T0q5NdFJTyIuPhJd5Nt7khWGH7K1N3ENHv7r7iO1sj+kwxzPP1/RQnZhXrHxvLW2mLx67Kt4Xj9i13SJtXBUaHx1QD/iB9SVnTw+Ds6dZPE+KfmplDI2hofI8VpI1G/MndZ1MB3h8WkxAgANAEWsulBx5RV8ZyZto02AeBg9wFBx+D7z/XLNIMhoJO3E8/VTcZkRDAabyC28An+c1ztGm+5fDwOs/mubfiJepkwshkyxmb0aNqYe8j8IAH891Y08c19IVdPhiXNfEtiZvHQqAcbRaSDT8XICVFxL3VyGBpDJkt21GPCD87evlzGCeC2ViSLrD4fD4pgLYE8CI+RUHG9iKb7wFZZblzWw1wvE2OmByMX4bK4+xOdPdmBNjfaAZM+oWiMZr5f9FDvX2jm8oyY4V1nOLTu1xJHSJ29FU5phaWKrantLmMs1skA8z/Cu5GDIPiM9OZ9+qxdR0C+wiST0UbJpuWcMh3QfCWUcU/EYumzRhaNGi3bUA17vYiB7FQsBgscXh1SrABEyGi3GIHLkutxze8cNNmjlbxbXUnB5TuXlxBE7m3pyXHxXL0JL8idyXqZS4HOmVpbUBABhriIkczOyY3s1SqmwBm9oVxmVOi1jjTpg8TvJ9v5dc8ygSWtplzXGJbqNi7nwUcxliDO425XKJGDytuGa8AnW+AATMRNz7qnq5PQw3jq1a7ieDNPHjoDVfYbBPLiNL3gbuBIE/mrpuUhpg0r8bt/VdJ2c589kuVbKTDYCm2l3zKhLANRJtYbnobfJSaFVz2h1MteDeHbq3+whrHh8Bp3bEg8gVS4vwElrQ0N3gQN7WVcquE32StQs48EPFZo+mfHhWu6g/wD1X3DdocO4xUw7mdYB+kn5KfQzim4AVW25wpLsvw77tc30v9FCUMe38/IvVkZFpl+SUK7O8pOBb/N1S5fgatWqRTs3Va0mFc5Hh2sa+nTeB3gjfnvA9IXRU6TcFSLjExb12HmtFdULY5eEl2ZbNRKptZznoxp0hh2hol74vA4/ktlDvCQ5wA/xsR6rmhmBkmSC4zq6+fSwUannPevHdvdUe0wA1xAnfxAGD5Lp6qK4S4MTolLlvk9OwuYB1nDSfl+ynLlcloVX/G4nmOA+S6hjYAHJenTKUlmSMFkVF4RkiIrSsIiIAtVagHC4W1EBzmb9nmVQQWgjqJXCZn2Adfu3SOAdNuk3+a9dIWDqQKpsojPsvrvlA8RHZGuyQaci0RpMfOVbYDJ3Nb4qdQEcmEjrwuvVHYRpWs4ELM9Cs5yX/XHjo86rP0EamOgXHhcPqN1U5pmTYDmuAm5uCZFoidv3XrJwK1VMradwD6BS9I/cLVL2PJW1ftAaS6NM/A65JEHUB9NkcGDUGQHNHiG8THDgSSN16jXyVjt2NPm0FUtbsZSklocyZMNIiTcmCCs89FPOc5LY6mPk4n7I1xDQGnVEm1+k8N7qZTwAcYLR4WwYOo3/AAgXkCVf0uxxY4EVJb+Es3ja4cpLOzTwZDxbYXFuG3mojp5rtHcr4vpkPDZVSpNaaThqIkzBLpB581JZOmakBxidMxxt9Vsf2eqyCNJjbxuEekJVyfEOEFo/9X02V6jJfZKG0/JW4rF097DTzBtvuuer451arpDXd3zloA/xiZM+SuMR2RxVQ37trOUknfiYU2h2UqCJ0dfE7/4rPZG2XG0tjKuPkpqFNsy6QBcgcbLdjsdqHht4QI5eZ9yrit2crHY0/UuNuXwqFjOy1Yg7OtaCRbkZ3/dUum6MXhFnxa2+ykwj9b9ABOxkbCdpVlgsj0y8We12oOHMcIiCNlMoZBUAju3DqCJ5XurWhhajGBvdkmbn5fQAK+ijbzLs4tu8RI9HCtewB0tIglzZuQ6YgXjgtlejBveeIi3us6mHq7904n0UDEZZiqhIa0M28TyD7CZ4BaHn2KF+JVZljDcPi06RsePWCfNU4c+odLAHekDVyJV9iOxdZ4vWGrf4DBne8z6qTguz1ekCGhl+AJiBt90cVlnTZKXKL42Rwco3KyHS6Cdzfbl5Deym4zC0qDNbjpJuOcjhBN1dO7MYp7pEN3FnbTuRbdWmB7CNJ1ViHuPEjbo0cArYUNpraRO9Rw0zicuzbDu3eGO3gkD6mFlm3aY1y1rHBzWAAEcdtTvy9J4r06h2ToN+432CmMyKmOCLQyXTIlrVLtHhdetUeCxhh7raiLCd4m/ou17A9kzS0khxO5cRpbffe7l6PSy1jdgpTKYGyup0ez5mZ7NVuWEY4egGCAtqItxkCIiAIiIAiIgCIiAIiIAiIgC+aV9RAY6AgYFkiA+aU0r6iAx0hNIWSIDHQF87sLNEBh3YXw0gtiJgnJr7kL53IW1FGBlmruQvoohbETAyzEMCyRFJAREQBERAEREAREQBERAEREAREQBERAEREAREQBERAEREAREQBERAEREAREQBERAEREAREQBERAEREAREQBERAEREAREQBERAEREAREQBERAEREAREQBERAEREAREQBERAEREAREQBERAEREAREQH/9k="/>
          <p:cNvSpPr>
            <a:spLocks noChangeAspect="1" noChangeArrowheads="1"/>
          </p:cNvSpPr>
          <p:nvPr/>
        </p:nvSpPr>
        <p:spPr bwMode="auto">
          <a:xfrm>
            <a:off x="155575" y="-38361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ata:image/jpeg;base64,/9j/4AAQSkZJRgABAQAAAQABAAD/2wCEAAkGBxQQEhUUEhQWFRUWGBgXGRYYFxcXHBsYFxUWFxUXGBcaHCggGBslHBQYITEiJSkrLi4uGR8zODQsNygtLisBCgoKDg0OGxAQGzcmHyQ0LCwsNDU0Lyw0NCwsLCwsLCwsLzQsLCwwLCwsLCw0LCwsLCwsLCwsLCwsLCwsLCwsLP/AABEIALQBGQMBIgACEQEDEQH/xAAbAAEAAgMBAQAAAAAAAAAAAAAABAUCAwYHAf/EAD8QAAEDAgQDBgMHAwMCBwAAAAEAAhEDIQQFEjFBUWEGEyJxgZEyobEUQlLB0eHwI0NiM3KCFRYHNJKi0uLx/8QAGgEBAAMBAQEAAAAAAAAAAAAAAAEDBAIFBv/EADARAAICAQQBAgIJBQEAAAAAAAABAgMRBBIhMUEiURMyBRRCYXGRscHwI4Gh0fFS/9oADAMBAAIRAxEAPwD3FERAEREAREQBERAEREAREQBERAEREAREQBERAEREAREQBERAEREAREQBERAEREAREQBERAEREAREQBERAEREAREQBERAEREAREQBERAEREAREQBERAEREAREQBERAEREAREQBERAEREAREQBFqxOJZTbqqOaxo4uIA9yufd24wmota5z4/C23oXRK4lZCPzM7jCUukdKi51/a6lAIY8g84H5rZhu1VGoCWza3qFW9TUvtHXwLPYvkXMt7WBxhtPxctX7Lfh88efia0dBPophqK58xYlTOPaL9FRVM/ggaeBPH9FoPaiACWAWmJuOUj1Uu6CIVU34OkRct/3gJg0+nxfsrBmfNInSuPrdWcZO3p7F4LlFS/8AcDSPDuDcEfuvrs+aBNvmp+tVf+jn4FnsXKKnZ2hpGBIk8j+sKX/1BpFi0/8AKF3G2EumcuuS7RNRRKeMkCQAeMGR7wFl9rC63I5wySiiHGje3usjiuib4+4wySiitxcmIK+nEpuRGCSihjHCYkTylZfbm8SPcKN8fcna/YlIo7MYw7FfHZhSBgvaDykKd8fcYZJRaPtbPxBZUcQ1/wAJmFO5DDNqIikgIiIAi+SiA+oi4HthnrqlUUaLiGUyA8tJGp5sG24D6+SqttVccssrrc5YR3y5XN+1vd1O7pN1cC906Z5CN+NzC59uYvawsZUe4uiCSbjjx2sq4MNRxDRYRJ893fLhyWOzVuSxHg016ZJ+rk0Z9jK2KfNUyBIa20bxaPRQqNEUgXEiLzvPUK1rOFMuLxA4dBFuHkqelXGIee7I7sOILgPicDfTw0ggj0WGWeZM2xaSwjfgcQ+oYO28elj8zbqrGhVaGmJBBIja8nhHMrQKYpSXQGkDznqt0sEOeQGuM+fr/OKpXPMmJzUVksshw5D3TJaIh7jJdIE8Ii5FuSvA5mosHxCCYHO4Fz/JVRh85oNGkH4eAHr6rZR7Q03P2cBpmSIg3GmeJXqwnWo8MwSy3k25m8gGAQYO29j1VLjsQ2m1xNyQD7dT57dQrLH5ox1w4SOm65evQOKduYmYBHD7384rNffFcpmitYWWScIS7Set+nEX48FbZVqY25NTeXHm4k/KdlU0ZkNaNIbaPPjffzU/vIIA2M25dQOv5LzKtRmWGIajfLBNxFWPEwxO/nyKg18WCbEk8P18lte46SACI+d/LqpWU5bbW5ombuPQmI91rjX8WWEXuahHLK2kwlzjEw0mAYPAR8lfZawaWzv1681DxdENfrL9PAQPEWxxtw6dFKwBa0RBcWxwj5/rdba4RhIz2Tcom7GUXR4SWRe0XtsVV1scWtgm8CdJ1Q48J91Kx+Y6PFMid5EAec23HuuWwmIDn8rz5nn+3Vcai2MV6eyKk/tHSYHFnxOc4abAAWOqLmZVhh8c95G5F7Abxvfbl7rnadTz5/qVeYHGUxTOl19458pVNGG+Xwd2cLOCwdiyNuVj15EcNlVZhmL7tDpJ48B+qrM5zdrNnAmYA2+putVDC1Hw7nf4r9eCjUXr5URBRjzIsRWJgydrxa/OeC2YZwJF4HnFo+VloZXa2W1PDAjlPWQoOHxrXgOp7OEtG5033VbwkpFilngssTmJaJ2J2EQNPOeqyy2g951ujz03vvfey+0aJrva+pbQLAABp5W4R+SudYpUyYuBz5/kttFWXvb4KLbMLalyY4uuGNJPBpk/qvmVZ/TphjQC4vu9w+6eA6wI25rj8zzN1aqG/wBoAG3377/7RHvPJXmCyw6pJAHlwmfzWLU/SE42qNXZkslhbTvmPBAIMg7FZLThKQYxrWmQBv8A/i3L6GLbSyVBERSAiL4TCAp+0ubChTLWuAqPsObQd3QOXDqvK+/a+tToP1aqkkxaA2S4vm99O/BXmcVjWr1ajbguLQCdw23zH094T6zaTnVdI1fCXQNRHKdyvF1eqjvSl0bYtUx58m2rT0vd4msYBDQABAAFyeHkqtmatbLQZc0Bx42mAYAgyAfL1TFVm1LiLjc36+iv8HRDaTIgEtEltpdxv5rFbrF2kR9Zx0jku0FetWYNTKjW2l2kyQOfLdWGQUWiixpYadMCzTAJHMjhKu8VXLWxE9fb9VrFBxF7Dfeyz26pyjhFL1E39xRZ/jTTfTt/RqB0kiYc2NM8wdU/8Sq/McFiSA+GvbFtJJgc9P6Sr/MKAqQww4MOo9LG08zKm5S1ujQ2+knzg3H5+yiN3C45K5TlLtnlFHGVXvql1QtYxxaIhv3iApdOix92GpWcIktJ38/yC9BzDKxd1NrQ4mT4R4jEG/OFRYrtGyi4NFOXixHwxzEc1sWqc3iESMs559IF3duD2uIgEki/Df6q77BYP7PSq1HEl7naJPBrLmOUl3/tCg5jiamOrU+7p92GjxEunwhwM9PnMq8awMZpEkSSbEySZNh7eS51FjVezPL78hMwzHNmU3F2uNMz68AOK5PM87OLYRDqYaQZDiTy4RAv1Vlj6DampzWkumIj5c0y3LA0gOaLmDBmOYPupoVVS3Nco53M5N1TuXS17w/fUHOBvxDgZXUZTjMS6k1wxFYTeHPcW8NJuTM9fmqrGZI52Ja0xoBaP+Ak+9iPNdrh3UdnBvKziPTz9Fq1OpSitvOTvcyrZnNd1Rje+cAXNaRDTuYJuI4rpK1R1NrnVMU5jGwC4xF7AQBLieSguwtFuzQTNtUGPIbT1K1Vc0ZUaZewwebZ1NtcTcxa3NYHZKbW3OPJO+XuS8KMNiRoGI75x+6XFjgOlOGn3BUfE9kGBwczvA4GZ1v8rEkxYlcvnb/uvbIMWIn1g9Fa4DBlt2EgWtMW5rqcJQW6M2s+P5j9CHY32XdLJe8EUa9ZrxBLXmSL7kOvE8RY9Vi3I8VcHENcfwl7gektAhaszyRmKot717mPpuJpvBAdOhxLASDYxMD8K88yLG1WVB3dRzHO3IMzx8QM6vVWU1ytrclL81+4djR3eUUXtruFZgFSNvCTpBIaQRPIrsMHX0CC0g8FwNXFVqdalXnvHbOLhuGz4bRAh5iBuSbqzx/bdrT3dOmQ8i5dHhJ2gfete8LPZRKyalH/AIRGXuSP/EOiysyn4Wue0k3/AAkQRI2kwfRcvTwlanTY57ntpNsJPh3/ABNtM2vddPg632mk4n42783A7Hzmy6Dssf6L6NVodTdYNdFx95vlv/Arar2v6ciJPyjmsuA8JGtxN+I+ZvKtcZQqYhvdCqWgtI06jJmZAdMiLbHgtmMysUXRL20yHBobBgAwQTHl8l8p0gKekGYPheLGRsY4FZpznCWU8EqTN2W5UaOkvizWgNHDSAB57SrivjC5paBvEEcwZFlz1DNKlQNa4jiJi5IPy9FeZS4Nqs1/BIJsTEX2Hksqf9Vb3jPk575OgFB2FqUgHEkt8XIum4AXSqrzSl31MPpu+GSHDe+8L5g8zMf1Bt94cesL6jTRVFk1n0yw4+3XJJaotdCuHiW7eRH1WxeimmsoBUvazMO4oH8T/APXf5fVXSi5hl1PEN01WBwBkbgg8wRcLmxScWo9nUGlJNnl7TpZsORIuZt6DZQcRcXE7rqO1mGo4fQ2i0CSXOOouvMC5J2grmvtDQ7SZLnG1rCTeSvkNR8RWOEnlr2O7Jubyyoq+cTs0W+QVrk+bUmU9Oo+GdQIcb8YgXVBmVVlB5PDeJPsZU92V1XsNSm5tPULgN1cI5hWfDUorPRTySsT2go1Gs0FxJN2AeIRvI4DqtOLzt9UFlEOaRaTE9Yg29Vnk/ZXuf6hJdUI3daAdwANp6ytOYZMW1A9hAc3n1XLVMZYj/GMMl5hnFHDGkypLO9kNJ+GwHxO+6bgKyy5/dy6x1X81Q18DWeP6hDhxaYcCDvbiudxuWPa8spE6DHg1HS21xvsF1XVCXUsPz7EtM7+rnTHj+m0PvpDg62obxAkwq7O6YLHOdodUJaPhFgLm8TsFyJyfF0yKjazKDRwL3Bp6aNJBJ8ld4vDvqsD2VHW4QCAeUEflyXcqowkpKXH87JSZoymrFY6g7SW6QYAZIIPh4uNlZ4mobBkX4728lV9nMteK3e1nGo5vwk2HSwsI6KwwLe6xFVsEDWdP+08B5Lm7Y5vD6SIwyvxNOr3jYFiLmAL/kp+EpgWg8yOo2urt+GEAgfn7r7jsMGM1yGG0XiTwb1lUO5ywsDaVWIw7am9Njv9wn5bFVzMC2m94a0aJ2N45x5FSKtF9SYqPaJ31O3852VeaVdr2tpuJv4pGqOoPFXV5xjcGipzR/2Sr3gDqtJ5gtLiII208gb26L7i8mHdnFMp1GN+ItOnVDiPhbwif2XUHAkODnxDbjwQdUETMxsTwlK5q1GuZTl4IjxXaOF+XktMdV0l35/D+eQoNnK5bmP2qq2neWwRq8RGkidxaxJ34LrDiadFpIaXv8tLf1PsoeVdjGsOt/jqTOraD0Vpiez9R3wu0dTLvko1Mq5NYfBb8GSWTks3xD8ZXpNqu00WEvLGeGA1pJJMyTAiZtJWWFzhjTDcOzQLb3jjBAgLp8X2Zlp0anPgjU5gAMiD8iVFyrsZU/uNI9o/VSr65Qx7cYOHXPyjXVHe6G0wTqc0tt8O4cD5LmO1tDucXUbrDp0mRHhsBpMbEADfovSsZgu7pRTeKTtJAfp1Fsjdo5rzLHdlsRTk03MrN5sPi9Wm/wBV1o2tz3PH3EuqSXR0XY3L21Gio5ziI+EGBMxB57X8wuyfWA3eG+ZAXmfZ7MThy5tWm7un2cNJ1MI46SfEI4jkurwmRsfFTDPpuaeZIPkQYI+qq1NTVjcnx4K9p1Bruq0y5rgYdIIg+KAHDmNwdlGxjNTGlvgdEOi4k77bfuodHAvYTbS6wN7HltEmNipuGBa5odIv8Qv6GVlnJv8AAnbghUcI7TqNwHRYeQ/nkulwTPB1WrKK5oucyqwllRtjFwCLOb/OCxxQdReDETv15fKFkujwpf2f3f8AfAwWuW1n0Xf48RzBK6YYFkzHzMeyocueKpDYufpxXTr6H6FTlU93KT4/cHwCF9RF7gCIiA5DOOxneAmlUgySGuFrmY1C+64fG5YcNW0Pc0ubElhLoncGYvHBewY2t3dN7/wtc72BK8jq0yXOJuSZJPEnj7ryNToqVJbVjJp09anls04fswypVaaze8YRIMmCdwD0XWU8MBYAACwAEQOSpMozLuTpqn+mTOr8J5+SmY7tdhKcw4vP+LT9TAXn30STST4O5aeWcRR8zrEOpvaGMloFyDeZv4eNoW7XSfT8UiebS36hcziu3AP+nQg83On1gD81S4jOqtY/1HTGwgABUKqSbykaKvo+cn6uC7zfuT4Q4QOLWyTHCTYKuoY3ux4Wtnmb/IfqoLq5MLCqYEvc1g5uMew3K7UMrbg3rQVL5iWzNqrHa9epw2kCB0AiwVlge3LCdGMYC027xg2/3NH1HsuUqYxu1KlUrnmRob87/JacRhXvo1XVqAZA8Gk3JJgAjzhbIUPHrXH9jmyFL9KR7Fg8BQewPokOY64c0gg+q3/9OZ+EHzuvH+xtbGYUTTdoBuWOMtd5s4HrYrpcbn+Mq271lMHgwFvzILvms1mnrhJ7WZ46SXg67FYClTu5wZ/yj5SqXFigSCdbyNjO3lJVDTwVVx1OqNJ5lxJ9ypbMG/8AG33VXw14NMNHBfMz7iswqBwFOjS0gReoWmPIMPJRml7jBpsDTvFRxtyB0BbKmGeLm46X+SgYzOaVAtFQls7Ei3vwXUK23iMf1/2S9JRHll/h61Km3SKQIE2L3ET5KQM80WbRYBy3XM4fNW1P9KH+TgfoCp1Ik8BPIG/zhGpxfsWR09PaRcu7XVG/2aZ9x+a20e2zPv4cgc2vB+RA+q5bMsw7sf8Ali6Ob9P5Fc/U7RYaodNbBgTb/Ucfay1V1WT7/YrtqpXg9Nr9v8A1hcap1D+3pJcTyES33K807TdtMVjiW039xR4U2yCR/m8XPkIHRaK/Z2lVYa2EJ0gw6mTJaeh4joffgouFy+/xD1stNaqr9Ue/vKq9NF/MXPZztTjcMA17RiaX4XHxAf4v39wV3OBxeBx0C9Cqf7dUaTP+Lvhd6Gei5PKMCZER7hTcTSgx+6y3WRly4/sXPRRfTL/H9hA4zJngfNbMi7LVMNU1B2pp3B/LkqnLO0NfDWa/UwfcfcenEehV1W7eu0ju6LWu4ku1D0AAVG2LWHJ49jJZ9H2ZwlkvMRgqznlw0aIFnDkLmVGrYrDuLaZrUKbg6ZuQYBEFwFt+PJclmmZvxgAruJH4Q5zW+rWmD6rLLMFhmOaXUyW9CZ+a6+NWo7f1O4/Rnp9T5+49fGX0306YdDg0CHA9BsRwK14/CU6r2O1NBYWncbNM+/6qgyrEAsc2mPA77pvabKXSohpXsRhVdXlxXOP8dHlTq2ScWdJSotbJa0CeQAWxRctJ0CeseSlLdFJLgpYREUkBERARc0c0Uamsw0tIJ8xHruvMajNQkL0HtJgKlem0U3AFrtcGfFAIAnhcz6Lzqs2th3EPpVIng0nnsRPL5rFqc7lwbdLhJ8mBaw2cY6GypMwyalu14b6q7fmtIyHAiNwWqDWz3D07hvGNgP3WCe1+T0q5NdFJTyIuPhJd5Nt7khWGH7K1N3ENHv7r7iO1sj+kwxzPP1/RQnZhXrHxvLW2mLx67Kt4Xj9i13SJtXBUaHx1QD/iB9SVnTw+Ds6dZPE+KfmplDI2hofI8VpI1G/MndZ1MB3h8WkxAgANAEWsulBx5RV8ZyZto02AeBg9wFBx+D7z/XLNIMhoJO3E8/VTcZkRDAabyC28An+c1ztGm+5fDwOs/mubfiJepkwshkyxmb0aNqYe8j8IAH891Y08c19IVdPhiXNfEtiZvHQqAcbRaSDT8XICVFxL3VyGBpDJkt21GPCD87evlzGCeC2ViSLrD4fD4pgLYE8CI+RUHG9iKb7wFZZblzWw1wvE2OmByMX4bK4+xOdPdmBNjfaAZM+oWiMZr5f9FDvX2jm8oyY4V1nOLTu1xJHSJ29FU5phaWKrantLmMs1skA8z/Cu5GDIPiM9OZ9+qxdR0C+wiST0UbJpuWcMh3QfCWUcU/EYumzRhaNGi3bUA17vYiB7FQsBgscXh1SrABEyGi3GIHLkutxze8cNNmjlbxbXUnB5TuXlxBE7m3pyXHxXL0JL8idyXqZS4HOmVpbUBABhriIkczOyY3s1SqmwBm9oVxmVOi1jjTpg8TvJ9v5dc8ygSWtplzXGJbqNi7nwUcxliDO425XKJGDytuGa8AnW+AATMRNz7qnq5PQw3jq1a7ieDNPHjoDVfYbBPLiNL3gbuBIE/mrpuUhpg0r8bt/VdJ2c589kuVbKTDYCm2l3zKhLANRJtYbnobfJSaFVz2h1MteDeHbq3+whrHh8Bp3bEg8gVS4vwElrQ0N3gQN7WVcquE32StQs48EPFZo+mfHhWu6g/wD1X3DdocO4xUw7mdYB+kn5KfQzim4AVW25wpLsvw77tc30v9FCUMe38/IvVkZFpl+SUK7O8pOBb/N1S5fgatWqRTs3Va0mFc5Hh2sa+nTeB3gjfnvA9IXRU6TcFSLjExb12HmtFdULY5eEl2ZbNRKptZznoxp0hh2hol74vA4/ktlDvCQ5wA/xsR6rmhmBkmSC4zq6+fSwUannPevHdvdUe0wA1xAnfxAGD5Lp6qK4S4MTolLlvk9OwuYB1nDSfl+ynLlcloVX/G4nmOA+S6hjYAHJenTKUlmSMFkVF4RkiIrSsIiIAtVagHC4W1EBzmb9nmVQQWgjqJXCZn2Adfu3SOAdNuk3+a9dIWDqQKpsojPsvrvlA8RHZGuyQaci0RpMfOVbYDJ3Nb4qdQEcmEjrwuvVHYRpWs4ELM9Cs5yX/XHjo86rP0EamOgXHhcPqN1U5pmTYDmuAm5uCZFoidv3XrJwK1VMradwD6BS9I/cLVL2PJW1ftAaS6NM/A65JEHUB9NkcGDUGQHNHiG8THDgSSN16jXyVjt2NPm0FUtbsZSklocyZMNIiTcmCCs89FPOc5LY6mPk4n7I1xDQGnVEm1+k8N7qZTwAcYLR4WwYOo3/AAgXkCVf0uxxY4EVJb+Es3ja4cpLOzTwZDxbYXFuG3mojp5rtHcr4vpkPDZVSpNaaThqIkzBLpB581JZOmakBxidMxxt9Vsf2eqyCNJjbxuEekJVyfEOEFo/9X02V6jJfZKG0/JW4rF097DTzBtvuuer451arpDXd3zloA/xiZM+SuMR2RxVQ37trOUknfiYU2h2UqCJ0dfE7/4rPZG2XG0tjKuPkpqFNsy6QBcgcbLdjsdqHht4QI5eZ9yrit2crHY0/UuNuXwqFjOy1Yg7OtaCRbkZ3/dUum6MXhFnxa2+ykwj9b9ABOxkbCdpVlgsj0y8We12oOHMcIiCNlMoZBUAju3DqCJ5XurWhhajGBvdkmbn5fQAK+ijbzLs4tu8RI9HCtewB0tIglzZuQ6YgXjgtlejBveeIi3us6mHq7904n0UDEZZiqhIa0M28TyD7CZ4BaHn2KF+JVZljDcPi06RsePWCfNU4c+odLAHekDVyJV9iOxdZ4vWGrf4DBne8z6qTguz1ekCGhl+AJiBt90cVlnTZKXKL42Rwco3KyHS6Cdzfbl5Deym4zC0qDNbjpJuOcjhBN1dO7MYp7pEN3FnbTuRbdWmB7CNJ1ViHuPEjbo0cArYUNpraRO9Rw0zicuzbDu3eGO3gkD6mFlm3aY1y1rHBzWAAEcdtTvy9J4r06h2ToN+432CmMyKmOCLQyXTIlrVLtHhdetUeCxhh7raiLCd4m/ou17A9kzS0khxO5cRpbffe7l6PSy1jdgpTKYGyup0ez5mZ7NVuWEY4egGCAtqItxkCIiAIiIAiIgCIiAIiIAiIgC+aV9RAY6AgYFkiA+aU0r6iAx0hNIWSIDHQF87sLNEBh3YXw0gtiJgnJr7kL53IW1FGBlmruQvoohbETAyzEMCyRFJAREQBERAEREAREQBERAEREAREQBERAEREAREQBERAEREAREQBERAEREAREQBERAEREAREQBERAEREAREQBERAEREAREQBERAEREAREQBERAEREAREQBERAEREAREQBERAEREAREQBERAEREAREQH/9k="/>
          <p:cNvSpPr>
            <a:spLocks noChangeAspect="1" noChangeArrowheads="1"/>
          </p:cNvSpPr>
          <p:nvPr/>
        </p:nvSpPr>
        <p:spPr bwMode="auto">
          <a:xfrm>
            <a:off x="155575" y="-38361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ata:image/jpeg;base64,/9j/4AAQSkZJRgABAQAAAQABAAD/2wCEAAkGBxQQEhUUEhQWFRUWGBgXGRYYFxcXHBsYFxUWFxUXGBcaHCggGBslHBQYITEiJSkrLi4uGR8zODQsNygtLisBCgoKDg0OGxAQGzcmHyQ0LCwsNDU0Lyw0NCwsLCwsLCwsLzQsLCwwLCwsLCw0LCwsLCwsLCwsLCwsLCwsLCwsLP/AABEIALQBGQMBIgACEQEDEQH/xAAbAAEAAgMBAQAAAAAAAAAAAAAABAUCAwYHAf/EAD8QAAEDAgQDBgMHAwMCBwAAAAEAAhEDIQQFEjFBUWEGEyJxgZEyobEUQlLB0eHwI0NiM3KCFRYHNJKi0uLx/8QAGgEBAAMBAQEAAAAAAAAAAAAAAAEDBAIFBv/EADARAAICAQQBAgIJBQEAAAAAAAABAgMRBBIhMUEiURMyBRRCYXGRscHwI4Gh0fFS/9oADAMBAAIRAxEAPwD3FERAEREAREQBERAEREAREQBERAEREAREQBERAEREAREQBERAEREAREQBERAEREAREQBERAEREAREQBERAEREAREQBERAEREAREQBERAEREAREQBERAEREAREQBERAEREAREQBERAEREAREQBFqxOJZTbqqOaxo4uIA9yufd24wmota5z4/C23oXRK4lZCPzM7jCUukdKi51/a6lAIY8g84H5rZhu1VGoCWza3qFW9TUvtHXwLPYvkXMt7WBxhtPxctX7Lfh88efia0dBPophqK58xYlTOPaL9FRVM/ggaeBPH9FoPaiACWAWmJuOUj1Uu6CIVU34OkRct/3gJg0+nxfsrBmfNInSuPrdWcZO3p7F4LlFS/8AcDSPDuDcEfuvrs+aBNvmp+tVf+jn4FnsXKKnZ2hpGBIk8j+sKX/1BpFi0/8AKF3G2EumcuuS7RNRRKeMkCQAeMGR7wFl9rC63I5wySiiHGje3usjiuib4+4wySiitxcmIK+nEpuRGCSihjHCYkTylZfbm8SPcKN8fcna/YlIo7MYw7FfHZhSBgvaDykKd8fcYZJRaPtbPxBZUcQ1/wAJmFO5DDNqIikgIiIAi+SiA+oi4HthnrqlUUaLiGUyA8tJGp5sG24D6+SqttVccssrrc5YR3y5XN+1vd1O7pN1cC906Z5CN+NzC59uYvawsZUe4uiCSbjjx2sq4MNRxDRYRJ893fLhyWOzVuSxHg016ZJ+rk0Z9jK2KfNUyBIa20bxaPRQqNEUgXEiLzvPUK1rOFMuLxA4dBFuHkqelXGIee7I7sOILgPicDfTw0ggj0WGWeZM2xaSwjfgcQ+oYO28elj8zbqrGhVaGmJBBIja8nhHMrQKYpSXQGkDznqt0sEOeQGuM+fr/OKpXPMmJzUVksshw5D3TJaIh7jJdIE8Ii5FuSvA5mosHxCCYHO4Fz/JVRh85oNGkH4eAHr6rZR7Q03P2cBpmSIg3GmeJXqwnWo8MwSy3k25m8gGAQYO29j1VLjsQ2m1xNyQD7dT57dQrLH5ox1w4SOm65evQOKduYmYBHD7384rNffFcpmitYWWScIS7Set+nEX48FbZVqY25NTeXHm4k/KdlU0ZkNaNIbaPPjffzU/vIIA2M25dQOv5LzKtRmWGIajfLBNxFWPEwxO/nyKg18WCbEk8P18lte46SACI+d/LqpWU5bbW5ombuPQmI91rjX8WWEXuahHLK2kwlzjEw0mAYPAR8lfZawaWzv1681DxdENfrL9PAQPEWxxtw6dFKwBa0RBcWxwj5/rdba4RhIz2Tcom7GUXR4SWRe0XtsVV1scWtgm8CdJ1Q48J91Kx+Y6PFMid5EAec23HuuWwmIDn8rz5nn+3Vcai2MV6eyKk/tHSYHFnxOc4abAAWOqLmZVhh8c95G5F7Abxvfbl7rnadTz5/qVeYHGUxTOl19458pVNGG+Xwd2cLOCwdiyNuVj15EcNlVZhmL7tDpJ48B+qrM5zdrNnAmYA2+putVDC1Hw7nf4r9eCjUXr5URBRjzIsRWJgydrxa/OeC2YZwJF4HnFo+VloZXa2W1PDAjlPWQoOHxrXgOp7OEtG5033VbwkpFilngssTmJaJ2J2EQNPOeqyy2g951ujz03vvfey+0aJrva+pbQLAABp5W4R+SudYpUyYuBz5/kttFWXvb4KLbMLalyY4uuGNJPBpk/qvmVZ/TphjQC4vu9w+6eA6wI25rj8zzN1aqG/wBoAG3377/7RHvPJXmCyw6pJAHlwmfzWLU/SE42qNXZkslhbTvmPBAIMg7FZLThKQYxrWmQBv8A/i3L6GLbSyVBERSAiL4TCAp+0ubChTLWuAqPsObQd3QOXDqvK+/a+tToP1aqkkxaA2S4vm99O/BXmcVjWr1ajbguLQCdw23zH094T6zaTnVdI1fCXQNRHKdyvF1eqjvSl0bYtUx58m2rT0vd4msYBDQABAAFyeHkqtmatbLQZc0Bx42mAYAgyAfL1TFVm1LiLjc36+iv8HRDaTIgEtEltpdxv5rFbrF2kR9Zx0jku0FetWYNTKjW2l2kyQOfLdWGQUWiixpYadMCzTAJHMjhKu8VXLWxE9fb9VrFBxF7Dfeyz26pyjhFL1E39xRZ/jTTfTt/RqB0kiYc2NM8wdU/8Sq/McFiSA+GvbFtJJgc9P6Sr/MKAqQww4MOo9LG08zKm5S1ujQ2+knzg3H5+yiN3C45K5TlLtnlFHGVXvql1QtYxxaIhv3iApdOix92GpWcIktJ38/yC9BzDKxd1NrQ4mT4R4jEG/OFRYrtGyi4NFOXixHwxzEc1sWqc3iESMs559IF3duD2uIgEki/Df6q77BYP7PSq1HEl7naJPBrLmOUl3/tCg5jiamOrU+7p92GjxEunwhwM9PnMq8awMZpEkSSbEySZNh7eS51FjVezPL78hMwzHNmU3F2uNMz68AOK5PM87OLYRDqYaQZDiTy4RAv1Vlj6DampzWkumIj5c0y3LA0gOaLmDBmOYPupoVVS3Nco53M5N1TuXS17w/fUHOBvxDgZXUZTjMS6k1wxFYTeHPcW8NJuTM9fmqrGZI52Ja0xoBaP+Ak+9iPNdrh3UdnBvKziPTz9Fq1OpSitvOTvcyrZnNd1Rje+cAXNaRDTuYJuI4rpK1R1NrnVMU5jGwC4xF7AQBLieSguwtFuzQTNtUGPIbT1K1Vc0ZUaZewwebZ1NtcTcxa3NYHZKbW3OPJO+XuS8KMNiRoGI75x+6XFjgOlOGn3BUfE9kGBwczvA4GZ1v8rEkxYlcvnb/uvbIMWIn1g9Fa4DBlt2EgWtMW5rqcJQW6M2s+P5j9CHY32XdLJe8EUa9ZrxBLXmSL7kOvE8RY9Vi3I8VcHENcfwl7gektAhaszyRmKot717mPpuJpvBAdOhxLASDYxMD8K88yLG1WVB3dRzHO3IMzx8QM6vVWU1ytrclL81+4djR3eUUXtruFZgFSNvCTpBIaQRPIrsMHX0CC0g8FwNXFVqdalXnvHbOLhuGz4bRAh5iBuSbqzx/bdrT3dOmQ8i5dHhJ2gfete8LPZRKyalH/AIRGXuSP/EOiysyn4Wue0k3/AAkQRI2kwfRcvTwlanTY57ntpNsJPh3/ABNtM2vddPg632mk4n42783A7Hzmy6Dssf6L6NVodTdYNdFx95vlv/Arar2v6ciJPyjmsuA8JGtxN+I+ZvKtcZQqYhvdCqWgtI06jJmZAdMiLbHgtmMysUXRL20yHBobBgAwQTHl8l8p0gKekGYPheLGRsY4FZpznCWU8EqTN2W5UaOkvizWgNHDSAB57SrivjC5paBvEEcwZFlz1DNKlQNa4jiJi5IPy9FeZS4Nqs1/BIJsTEX2Hksqf9Vb3jPk575OgFB2FqUgHEkt8XIum4AXSqrzSl31MPpu+GSHDe+8L5g8zMf1Bt94cesL6jTRVFk1n0yw4+3XJJaotdCuHiW7eRH1WxeimmsoBUvazMO4oH8T/APXf5fVXSi5hl1PEN01WBwBkbgg8wRcLmxScWo9nUGlJNnl7TpZsORIuZt6DZQcRcXE7rqO1mGo4fQ2i0CSXOOouvMC5J2grmvtDQ7SZLnG1rCTeSvkNR8RWOEnlr2O7Jubyyoq+cTs0W+QVrk+bUmU9Oo+GdQIcb8YgXVBmVVlB5PDeJPsZU92V1XsNSm5tPULgN1cI5hWfDUorPRTySsT2go1Gs0FxJN2AeIRvI4DqtOLzt9UFlEOaRaTE9Yg29Vnk/ZXuf6hJdUI3daAdwANp6ytOYZMW1A9hAc3n1XLVMZYj/GMMl5hnFHDGkypLO9kNJ+GwHxO+6bgKyy5/dy6x1X81Q18DWeP6hDhxaYcCDvbiudxuWPa8spE6DHg1HS21xvsF1XVCXUsPz7EtM7+rnTHj+m0PvpDg62obxAkwq7O6YLHOdodUJaPhFgLm8TsFyJyfF0yKjazKDRwL3Bp6aNJBJ8ld4vDvqsD2VHW4QCAeUEflyXcqowkpKXH87JSZoymrFY6g7SW6QYAZIIPh4uNlZ4mobBkX4728lV9nMteK3e1nGo5vwk2HSwsI6KwwLe6xFVsEDWdP+08B5Lm7Y5vD6SIwyvxNOr3jYFiLmAL/kp+EpgWg8yOo2urt+GEAgfn7r7jsMGM1yGG0XiTwb1lUO5ywsDaVWIw7am9Njv9wn5bFVzMC2m94a0aJ2N45x5FSKtF9SYqPaJ31O3852VeaVdr2tpuJv4pGqOoPFXV5xjcGipzR/2Sr3gDqtJ5gtLiII208gb26L7i8mHdnFMp1GN+ItOnVDiPhbwif2XUHAkODnxDbjwQdUETMxsTwlK5q1GuZTl4IjxXaOF+XktMdV0l35/D+eQoNnK5bmP2qq2neWwRq8RGkidxaxJ34LrDiadFpIaXv8tLf1PsoeVdjGsOt/jqTOraD0Vpiez9R3wu0dTLvko1Mq5NYfBb8GSWTks3xD8ZXpNqu00WEvLGeGA1pJJMyTAiZtJWWFzhjTDcOzQLb3jjBAgLp8X2Zlp0anPgjU5gAMiD8iVFyrsZU/uNI9o/VSr65Qx7cYOHXPyjXVHe6G0wTqc0tt8O4cD5LmO1tDucXUbrDp0mRHhsBpMbEADfovSsZgu7pRTeKTtJAfp1Fsjdo5rzLHdlsRTk03MrN5sPi9Wm/wBV1o2tz3PH3EuqSXR0XY3L21Gio5ziI+EGBMxB57X8wuyfWA3eG+ZAXmfZ7MThy5tWm7un2cNJ1MI46SfEI4jkurwmRsfFTDPpuaeZIPkQYI+qq1NTVjcnx4K9p1Bruq0y5rgYdIIg+KAHDmNwdlGxjNTGlvgdEOi4k77bfuodHAvYTbS6wN7HltEmNipuGBa5odIv8Qv6GVlnJv8AAnbghUcI7TqNwHRYeQ/nkulwTPB1WrKK5oucyqwllRtjFwCLOb/OCxxQdReDETv15fKFkujwpf2f3f8AfAwWuW1n0Xf48RzBK6YYFkzHzMeyocueKpDYufpxXTr6H6FTlU93KT4/cHwCF9RF7gCIiA5DOOxneAmlUgySGuFrmY1C+64fG5YcNW0Pc0ubElhLoncGYvHBewY2t3dN7/wtc72BK8jq0yXOJuSZJPEnj7ryNToqVJbVjJp09anls04fswypVaaze8YRIMmCdwD0XWU8MBYAACwAEQOSpMozLuTpqn+mTOr8J5+SmY7tdhKcw4vP+LT9TAXn30STST4O5aeWcRR8zrEOpvaGMloFyDeZv4eNoW7XSfT8UiebS36hcziu3AP+nQg83On1gD81S4jOqtY/1HTGwgABUKqSbykaKvo+cn6uC7zfuT4Q4QOLWyTHCTYKuoY3ux4Wtnmb/IfqoLq5MLCqYEvc1g5uMew3K7UMrbg3rQVL5iWzNqrHa9epw2kCB0AiwVlge3LCdGMYC027xg2/3NH1HsuUqYxu1KlUrnmRob87/JacRhXvo1XVqAZA8Gk3JJgAjzhbIUPHrXH9jmyFL9KR7Fg8BQewPokOY64c0gg+q3/9OZ+EHzuvH+xtbGYUTTdoBuWOMtd5s4HrYrpcbn+Mq271lMHgwFvzILvms1mnrhJ7WZ46SXg67FYClTu5wZ/yj5SqXFigSCdbyNjO3lJVDTwVVx1OqNJ5lxJ9ypbMG/8AG33VXw14NMNHBfMz7iswqBwFOjS0gReoWmPIMPJRml7jBpsDTvFRxtyB0BbKmGeLm46X+SgYzOaVAtFQls7Ei3vwXUK23iMf1/2S9JRHll/h61Km3SKQIE2L3ET5KQM80WbRYBy3XM4fNW1P9KH+TgfoCp1Ik8BPIG/zhGpxfsWR09PaRcu7XVG/2aZ9x+a20e2zPv4cgc2vB+RA+q5bMsw7sf8Ali6Ob9P5Fc/U7RYaodNbBgTb/Ucfay1V1WT7/YrtqpXg9Nr9v8A1hcap1D+3pJcTyES33K807TdtMVjiW039xR4U2yCR/m8XPkIHRaK/Z2lVYa2EJ0gw6mTJaeh4joffgouFy+/xD1stNaqr9Ue/vKq9NF/MXPZztTjcMA17RiaX4XHxAf4v39wV3OBxeBx0C9Cqf7dUaTP+Lvhd6Gei5PKMCZER7hTcTSgx+6y3WRly4/sXPRRfTL/H9hA4zJngfNbMi7LVMNU1B2pp3B/LkqnLO0NfDWa/UwfcfcenEehV1W7eu0ju6LWu4ku1D0AAVG2LWHJ49jJZ9H2ZwlkvMRgqznlw0aIFnDkLmVGrYrDuLaZrUKbg6ZuQYBEFwFt+PJclmmZvxgAruJH4Q5zW+rWmD6rLLMFhmOaXUyW9CZ+a6+NWo7f1O4/Rnp9T5+49fGX0306YdDg0CHA9BsRwK14/CU6r2O1NBYWncbNM+/6qgyrEAsc2mPA77pvabKXSohpXsRhVdXlxXOP8dHlTq2ScWdJSotbJa0CeQAWxRctJ0CeseSlLdFJLgpYREUkBERARc0c0Uamsw0tIJ8xHruvMajNQkL0HtJgKlem0U3AFrtcGfFAIAnhcz6Lzqs2th3EPpVIng0nnsRPL5rFqc7lwbdLhJ8mBaw2cY6GypMwyalu14b6q7fmtIyHAiNwWqDWz3D07hvGNgP3WCe1+T0q5NdFJTyIuPhJd5Nt7khWGH7K1N3ENHv7r7iO1sj+kwxzPP1/RQnZhXrHxvLW2mLx67Kt4Xj9i13SJtXBUaHx1QD/iB9SVnTw+Ds6dZPE+KfmplDI2hofI8VpI1G/MndZ1MB3h8WkxAgANAEWsulBx5RV8ZyZto02AeBg9wFBx+D7z/XLNIMhoJO3E8/VTcZkRDAabyC28An+c1ztGm+5fDwOs/mubfiJepkwshkyxmb0aNqYe8j8IAH891Y08c19IVdPhiXNfEtiZvHQqAcbRaSDT8XICVFxL3VyGBpDJkt21GPCD87evlzGCeC2ViSLrD4fD4pgLYE8CI+RUHG9iKb7wFZZblzWw1wvE2OmByMX4bK4+xOdPdmBNjfaAZM+oWiMZr5f9FDvX2jm8oyY4V1nOLTu1xJHSJ29FU5phaWKrantLmMs1skA8z/Cu5GDIPiM9OZ9+qxdR0C+wiST0UbJpuWcMh3QfCWUcU/EYumzRhaNGi3bUA17vYiB7FQsBgscXh1SrABEyGi3GIHLkutxze8cNNmjlbxbXUnB5TuXlxBE7m3pyXHxXL0JL8idyXqZS4HOmVpbUBABhriIkczOyY3s1SqmwBm9oVxmVOi1jjTpg8TvJ9v5dc8ygSWtplzXGJbqNi7nwUcxliDO425XKJGDytuGa8AnW+AATMRNz7qnq5PQw3jq1a7ieDNPHjoDVfYbBPLiNL3gbuBIE/mrpuUhpg0r8bt/VdJ2c589kuVbKTDYCm2l3zKhLANRJtYbnobfJSaFVz2h1MteDeHbq3+whrHh8Bp3bEg8gVS4vwElrQ0N3gQN7WVcquE32StQs48EPFZo+mfHhWu6g/wD1X3DdocO4xUw7mdYB+kn5KfQzim4AVW25wpLsvw77tc30v9FCUMe38/IvVkZFpl+SUK7O8pOBb/N1S5fgatWqRTs3Va0mFc5Hh2sa+nTeB3gjfnvA9IXRU6TcFSLjExb12HmtFdULY5eEl2ZbNRKptZznoxp0hh2hol74vA4/ktlDvCQ5wA/xsR6rmhmBkmSC4zq6+fSwUannPevHdvdUe0wA1xAnfxAGD5Lp6qK4S4MTolLlvk9OwuYB1nDSfl+ynLlcloVX/G4nmOA+S6hjYAHJenTKUlmSMFkVF4RkiIrSsIiIAtVagHC4W1EBzmb9nmVQQWgjqJXCZn2Adfu3SOAdNuk3+a9dIWDqQKpsojPsvrvlA8RHZGuyQaci0RpMfOVbYDJ3Nb4qdQEcmEjrwuvVHYRpWs4ELM9Cs5yX/XHjo86rP0EamOgXHhcPqN1U5pmTYDmuAm5uCZFoidv3XrJwK1VMradwD6BS9I/cLVL2PJW1ftAaS6NM/A65JEHUB9NkcGDUGQHNHiG8THDgSSN16jXyVjt2NPm0FUtbsZSklocyZMNIiTcmCCs89FPOc5LY6mPk4n7I1xDQGnVEm1+k8N7qZTwAcYLR4WwYOo3/AAgXkCVf0uxxY4EVJb+Es3ja4cpLOzTwZDxbYXFuG3mojp5rtHcr4vpkPDZVSpNaaThqIkzBLpB581JZOmakBxidMxxt9Vsf2eqyCNJjbxuEekJVyfEOEFo/9X02V6jJfZKG0/JW4rF097DTzBtvuuer451arpDXd3zloA/xiZM+SuMR2RxVQ37trOUknfiYU2h2UqCJ0dfE7/4rPZG2XG0tjKuPkpqFNsy6QBcgcbLdjsdqHht4QI5eZ9yrit2crHY0/UuNuXwqFjOy1Yg7OtaCRbkZ3/dUum6MXhFnxa2+ykwj9b9ABOxkbCdpVlgsj0y8We12oOHMcIiCNlMoZBUAju3DqCJ5XurWhhajGBvdkmbn5fQAK+ijbzLs4tu8RI9HCtewB0tIglzZuQ6YgXjgtlejBveeIi3us6mHq7904n0UDEZZiqhIa0M28TyD7CZ4BaHn2KF+JVZljDcPi06RsePWCfNU4c+odLAHekDVyJV9iOxdZ4vWGrf4DBne8z6qTguz1ekCGhl+AJiBt90cVlnTZKXKL42Rwco3KyHS6Cdzfbl5Deym4zC0qDNbjpJuOcjhBN1dO7MYp7pEN3FnbTuRbdWmB7CNJ1ViHuPEjbo0cArYUNpraRO9Rw0zicuzbDu3eGO3gkD6mFlm3aY1y1rHBzWAAEcdtTvy9J4r06h2ToN+432CmMyKmOCLQyXTIlrVLtHhdetUeCxhh7raiLCd4m/ou17A9kzS0khxO5cRpbffe7l6PSy1jdgpTKYGyup0ez5mZ7NVuWEY4egGCAtqItxkCIiAIiIAiIgCIiAIiIAiIgC+aV9RAY6AgYFkiA+aU0r6iAx0hNIWSIDHQF87sLNEBh3YXw0gtiJgnJr7kL53IW1FGBlmruQvoohbETAyzEMCyRFJAREQBERAEREAREQBERAEREAREQBERAEREAREQBERAEREAREQBERAEREAREQBERAEREAREQBERAEREAREQBERAEREAREQBERAEREAREQBERAEREAREQBERAEREAREQBERAEREAREQBERAEREAREQH/9k="/>
          <p:cNvSpPr>
            <a:spLocks noChangeAspect="1" noChangeArrowheads="1"/>
          </p:cNvSpPr>
          <p:nvPr/>
        </p:nvSpPr>
        <p:spPr bwMode="auto">
          <a:xfrm>
            <a:off x="155575" y="-38361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data:image/jpeg;base64,/9j/4AAQSkZJRgABAQAAAQABAAD/2wCEAAkGBxISEhUUEBIQEBQVFxQVFBYVEBQWFRgVFRUWFhYXGBQYHSggGBolHBQUITEhJSkrLi4uFx8zODMsNygtLisBCgoKDg0OGxAQGywlHyQsLCwsLCwsLCwsLCwsLCwsLCwsLCwsLCwsLCwsLCwsLCwsLCwsLCwsLCwsLCwsLCwsLP/AABEIAMEBBQMBEQACEQEDEQH/xAAbAAABBQEBAAAAAAAAAAAAAAAAAQIDBAUGB//EADsQAAEEAAUCBQIDBwMDBQAAAAEAAgMRBAUSITFBUQYTImFxMoGRscEUI0JSodHwYuHxBzOCFRZEY3L/xAAaAQEAAwEBAQAAAAAAAAAAAAAAAQIDBAUG/8QAMxEAAgIBBAECBAUCBgMAAAAAAAECAxEEEiExQRNRBRQiYTJxgZGhQrEVI1JiweEk0fD/2gAMAwEAAhEDEQA/APcUAIAQAgBACAEAIAQAgBACAEAIAQAgBACAEAIAQAgBACAEAIAQAgBACAEAIAQAgBACAEAIAQAgBACAEAIAQAgBACAEAIAQAgBACAEAIAQAgBACAEAIAQAgBACAEAIAQAgBACAEAIAQAgBACAEAIBFGQNMg7qrsiiVFjTKFX1Yk7WBmHuo9aJOxiGcd09eI2MVswPUK0bYvyQ4MkBWhUVACAEAIAQAgBACAEAIAQAgBACAEAIAQBajIELgmUMCax3Vd8fcnDEdIFDsigosYZ+wVHcvYtsE872Ues/CJ2DTMfYKvqzJ2IR0p7qHZIbUJqPcqu6XuML2GnfqVDefJboGj/ZQhkcQpwRkbXyoJyNLfZRtJyI5vfdQ1xglMa15b9Jr2O6mM5QfDDipdlluKHXb8lstTHqRm6n4LDSOi6U01wZCqQCAEAIAQAgBACAEAIAQAgBAIUBl4fN2Oe9rnBpY4t3PYrz/ms2OLeEjqlppKCkl2XtjuCtsp8pmGMEZAWfBdCFQyRP8AOEyAtEwKCmQM1KFIkA4cqcoDiExkgTUmScC6q5/JTkgdr90IwN1boTgHPRywMBqBQjGBrwL2VZIumRloVXFdkpj7I4268qVldFcIminPWj7j+y2rul/UUlD2J2vB4K6VOL6Zm00PViAQAgBACAEAIAQAgBACAQoDyTxaHsxE2km9bj9jR/VeDqoL1JHu6Wf+XEv5T4jfCA0+oA1Z35WCnOniPRedELezfwXjCJ20g08i/hdUNc/6kcc9DJfhZs4XMoZBcb2nvvwuhX1zXDOWdNkH9SLbXX7rWMkzJrAikCbHt+KjOSQdQH+6l4SCyxCBW6jhrIy/AnxShtdIkS08EjaVESKHfKug0IXn/Ckm8jAav+VGV0MDQ/8AwKOWTgafkqMEYHatuinjBIle26OORlhoG3I/JVcV4GQaK+e/WkSwuB5LUeIO1i/cLphe1xJGTh7Fm105MhVIBACAEAIAQAgBACAhxU4jaXO4HO1/0WV1saoOcukDyXxLmbcRO9zW6Rek9/TtZXhzvV2ZpYPW0b+gz/MFmlD9jqyLsGm99+nf9VTBcTD458VljqscdCVRx9i+c9ltniDEAgte4Gqrp8qEpLpkOEH2jUh8XTtaBq3B9TiBx7d1qrrUuGYy01UnnBbj8Vym7DLJGkUL08m1Kvs7K/KV5LrfFDq+gH+iutTZ9ij0UPcR3iZ++oC/bhRLU2eSVo60R5Pn5fPI15JpoLfbfcKKb5bm2Rdp0oradAcwbwN+vwul3HKqWMdmJHNFZ/MTRb5dMY/HuN0Aod02W+XihGYx3t8orZEumJMzEHg0VZSbKSrSKc2Pex1AXtdeyo7JR4NY0wksgzNHdQN+Nv6Ir5EOiJMMy9uOVdXSyV9BY4GOzUA1zsoeoaC0+RRnAq6JCfNvBPyrEdnO3pCh6uXglaTL5Gtztx3DRt+Sj5ux9EvRwXbNXK8cZDvXH6rv0d8p/iOLUUqvo1AvQOUVACAEAIAQAgBAIVAOb8U+IY4Wvi380tNCjW/uvI1+thtnSuy6ieX4qAtjL7Oq/U2uhP1X3Xl0z4wddOoUPpkhkMocTwRwSK+66ZNHoRkpdD3uFbdOAs88miG+XdDtwo3FkTMbyOb478qckkwg2vpzSZJJoo9XHyd1ZPJBOxtc7136hVBIft/nsobJwVMrcW4two+ph9uo3/qpr8lbfwnWRG636dTvstWc5MePqP4f0tPzI5zjAsbevVEkJPwWWvBG3HS+hWiM+fIyGNwP1VvvtsbUJNMmTTQ3GM9V8HTQP4qZrkit8YKUDje+x9+/VZLDNn0SQ25xogn+3RFyyH9KK8jBdO2sbWefhVaNIvgbAKsH030VYolvkmcwAEnod64KnC7Iy2+CWNg6Dpupx7EN47NLKXFrdTW2R0ur77rq0knF5Rxazng6JjrAPC9pPJ5o5SAQAgBACAEAFAQzzhvO57DlVckWjByPM/EkMj8S57RZa4O3I4rcdrXyGr4vmpeS7jgoYjMQyKQOtz3ghmsANbfUK+nnFQxjJWSPOPEOJfhtOgnUa3HBPwvT0cI3Zz0Vi5QeUy3gM8e5jfNY0GhZBqz+izu00VL6Gd0PiDXEkdHhH6mhw267nfbe/hcE5bZYOyGsrl9iXC5nA8W2WMkc79b4WrrsXawbRvqfUjYiZY1No377KFJJF3KL6ZLh8P6qqtr42olWUizXBLDhy53B69Nq+VGck9djnPhDtLpIWu5oyDV+CnZJrOODJ3QXkw8bncEc3mM1TaAQ/Q01prkOOxPsFeNb3J57OWzV14O4gxUbAwyPiY1wFai0WXCwFrtblhFZTjtzkc+fDaaMsQPs4c9lEmvLK+th9kTJWNIaXM3+n94Nx3G6yg1l46Rt6kZLOSSTM8NDQkmijJHDn/2W0OUYTsRXb4uy48Y7DGt68xbuqeOmZ+qhsvivAvvy8QyR7tmtAeSXcCqGwWdr2xcmI2pPBSiziNryyZ4jla29MnpsdXBx2K5KJepHfHlHSroS4L2FxETnao5onbX6Xgjfg7dFo4uL54L+onHBJM5mn1OjNC/rbfPKYfsFZFPsbBpOznD/AEmxf23VUsvkvKaS4JHxgVr6mrJAB9iLQjeu0RQ4+DzNHnwhxugJBfp526Ur7Jdmc744NHC5xD9IcbLw2qo8i3b/AMPurw1FcGlntpfucNs9x08UgcLaQ4dwbGy92ElJZTOQkVwCAEAIAQAgI5ZABZ2UN8FoxbeEYuOncGlzd+w5P3K8/WXzqqc4LLOnGEYGNYZGOEgEbiDV/wAR4NL5e+ycp75LllFlnJZl4WmnYAd+kZFg0OhXTpbNs/pXfuVbWckeM8EOa1mo+boALtVXqrdvwNltXqJS3OGF7/YpJc5MjGZA8hwja30gucKoAfqpjqYqS3Mja+zoI8I2IMBLZjo0O07OILd6H3XLPMpNryyTmsvwMUeqNkLzqcSC8Dck87LrttnN7nJcLBmu+B2fZXjTI0YdumANB6Npw3IldyR2UaTUaZQfqP68/wAfYvY7F0SZaZpmtGuSPTdlkp+s7bk/w7Wltkam8c59/wD7stG6bXZbnGkaTiLkobOnPHWhaxVk5POHj7ItKybXLOXxGQVmBAmeLYJGk0dQv1Ns9B+q9KOtzpMuPnD+3sZds6jGxjQ4R6S4Ux4A2p1cDoaXmRbjNZ67QZDiMsgawMldqa2i1rtg3QLFOP5K61FrlmPbIyvcpSZzFpcQ9pqjs3YNOwFnk2tY6SbaWCu5MsNw+AxsEb55XxOaXNjf5uiiTvGWk8g9fdRv1Omm4Vxz5axn9TRcrs6rKPD8cbRre4kOa4OoWS0EDVXI9l5N+tnOTWO+CyRjZrkmGkxj3R6HW31hjRReBvXufzXbDU216dQf7svt5K3hbN2jExskwoiYTpDnA+YHd3HgBaa3SydDlGeX/GDtnpHCG9M6HMMM2bFAPIe18mwLbAaALPagvOrlKulqPaX8nA8t/mU8diY5opBDD5b4nubsyj5Q21bcg1ey6K65Uzi7JZ3Jd+5rbCUPDMB/hoSPD2FxcQ1obuG0LJJK7Pn3CLhLr3Odx98m+3II4o36jqdoBq/U02Nh/dYwsnfJbX9zSEHJ7SDEZRNiJRIzXJpDGhpLixoaOdXQ/C9auGI47PRqrjDiRcdlOmQtIbI0AObxYkrc6q6brO+qyUcJkXVuawi/g/CupzXl0+jYyF7tR1daWXyk54bWF5ZxfLtPbnk9IyvCsiiayO9IG1+5v9V7unqjVWox6Odpp4ZbW5AIAQAgBABQGZnTi1od0B3/AEWN3R0afvBlPxA08D267rBtNHVt9yhjMMS3U1oJdV9art2Xn6zTQsr2xXPuHHPBKxoiYHPfZrpe19AvnroWUyxjPgw2POCpJiC4OLmF1j0tuvuT1WtPw+W3MjV05KE8zW3TZHW3cuA2rp7pfpbVFSb6KSpwm2ZGLwphYDE+L1abLyW0ByBfP2Uwl6lm15MFBvoqeIHSTMbLC4tthaKFFp41C/cK2mUabHXYvOfzIsi0+TAzGeeKNjmOfM9pbrL70u2/eW3mjwvQpjVZNqXCecY8exk24lzLWPeCyYRyPc23BrS1jGndoc7r9t9lhc4wxKGUl9+W/cJZ7M/xF4aZiHteDINDWsGmgDp6iwdlvpNfKmLi0uXklkmYMi1YZ0rHTOa0gerdtb6j3N0opdjVihLCfP5/b9jeih29FbDZtIyTdjn6hUjQy7N+ktI4oLWeljKGU8e3P9y8tLOHLwa2Y4f0GSdriwAnmvj4XHTN7tsHycjg32MyxmEgY50jxMJHBjGtFv1OO2w7d1e532zSisY5bFdaLH/UDwnrkg8oDyQL19HOcBZJHWxS00WqVKk8t5xjP9jo0+N/1LOC7leU6Yi/FSytY3SS57iPS07t0jvt77KPTlZLiMV9/JtDSTb3y/YyJfEkUQ0YCA7EkSTNcBubvuuq3TQnxY8/l2er6KtX1Lx+RZy7N8ZK8PdC15G1N0ua6xXQ2Nln8tWq9lbLeivT2S4X55NDC5s6JxOIglirTWhmoMLeDQ34sfdctui3QUYvle/kxu0cZVqFb6LEWYNfI+eLHYVjZLHlTRkUDyOQf+VvHSQlXGNvMo+TSVMklCUW8eTUw2Fj0t8z9iLRZa6OYgC+euy6fQh20nkzmoSfT/VFgZ9gY9tWGceN36t/xsrWqNdfEYFPlnjh4JsdnL3gAD0bENaAwn8apaTuk+OkTVpoR58/ciwuNNG44oiNx69biPc91i7M+yNlTjnljZJ3v3Msjx0ZGKG3fqVnKW5YyzSNcYPOF+p3WUT6oxs5tADdetRNOCR8/qYONj5yXgtzAVACAEAIAKAy/EGLEUJc9utlgPHWj291x6y/0YKTXGcMtBtPKOExmZYaP/sz+YL+gNdqb7m9tlw2W1RW6MuD0Iaxf1IwJfE7A9+gYx7huQ0Vz2BKqpRwpbuGbfN1sP8A3xI17I3xlokGr96RbQOp08KeJptcpEwtrnz5OgyzxBhZ3mKOdhkH8BdTj8Xyo9GWN3gs7K28Jl+fC1/xf2UuEZR2yIcVLgoYjANeWlw2YNLfxv8AFU02ljUuXkzjXsWEVnsaDTmuLBew7/2XJq9HOybtr/kysocuTNdgojL5h1uABA6NFm6LepXLtv2bMJGS0snLGBxa8glrNX8rW6dvdznGrXVVo4rmbyzuWjrS55Ks2S4qatc7IG/ysfbvu8/kF2qqqK/CjaNcFwo/wWIMmwzHDzMS+V/FNIuvlRtgujWCcfwxSyX4ooG/S11Dgl+ynaumuA8vhkrnRkfQHDsRqBUKuPEsLKM3VFY4KTsMXPAw+GYSQbpuktI618Ln1VW9Lwc91MHHOUv+TSwOOf5fk6X+WymgFg6c13+V5t0bW0oT3HA69svoZg+JGYwztbhhI6ItBLg1p0u3trb+y9bTws9PNyW49nS2Jxzb2Zsnh13/AMrzgD/NI0X9gVVysjykjvVlL6ITl+XxEU/ENP8Aplk5+GuWqsvfn+Eczqr7f9xYs8y+N2oSYpx67zH8QeVPpXy7wXc1FcJ/oslnD53gpDzv/wDZBXPyFlKOogv+zauPqf0v9Sz+y4dwtrsKAehhYsvVs+/7mvpf7S5AImAaTAD3ZE3V+Sh6iflmfoc9MvYXJmSkuZKHyHky6nAfDbW1SVy/EY22Sp4cePsbmF8JTVZxen2ZCwBehDQrGcnmz+IRzjb/ACypHjHQyEPmMjW/UTG0ENvc20dlx+p6dmM8HVZUp1bksP8ANnQ5J4oixM/l4feINPqqtTh2HZdkdbnUqqPWP5PnZZy8nTBekUFQAgBACAEBz3imGQRvc0hzSAHNcdh7heV8TVka3KPK8osjzPERA2dmni+6+fi00QMhwMjpGPbp8tupr7O+24+SrSsj6T9/AinkoZ5krcQdn6X2fvfS1rpNU6uMcDPJ51n+Vy4eQu0uaNtLg4kg975C+i0uohbHCZHk6vwh/wBQMVHQxB/aWcW4+sD2d1+6pfCCfB7mgonbXyd7hvGGFebErWk71I0tA/Bc2WjulorMcoTEY979TmYnBjVxuKH9Vm5NvlBUY4cWc9iMslc7VNj8O/sC8Bo+GgpKe7wbRhhYUWRvw3AOYYdtdGsJP5qPpxzEenP/AEsX9ihH1Y8uPcRH8rUNx8IKE34JpcZhWtA/aHurY6YKKvkhaaectfyRSZ5hm7A4t47fSFC3Ms9PJcsz5fGzI/8AtQymuS6T+3C2hTN+UjmuajxJEvhbxrPJiH+gMHkyCw4kt43/AE+6x1dDrr3KXLeDzNXe5R27cI6rKMc/ynuj0l9DTqJ02eCa3rqvnraIua39fbs8/dzk53Mc6xLXCEY6OJ7hvow9m/b1bBe7RZmG/wBNtL/d/wBHRLXSawkcb4kwc8L2GfFHEOkBcDqdYF0Cb4td+nvhfF7Y4xwaaeyWeWJkb3eYCwFzhsDzuVTUxShhnVq9RFV7V2zcw2SMkmMRnbHK42AQNPq3F0VyXX2U1qbhxj9RT8W2YhtyjUyZmFYSHO1OBI9LdRJbsTXZVbbSlNNI9qds5RTXX5lzH4yFzrD2ADoaH9FyWRk5fTHg1qmoRzJr9xMNjoS4Ma9rnHt/fosZ02Yy4k2aqqCbckW84zwYJjJDG5+o03Q4Ak88Fa6Cp2yeHho8m34jVKLxybOS+LcTiG+iFwOgPDCdqJIAMg/iNHZd9mqthLjmKeH7nlTvr3cRIoMY2RzronfUwHi/4ST1Xm2WycpSaxnou9fOS2nQeBsncyVz9OlgFAG+T2/qu/4XTOVnqSXCR58juwvoSgqAEAIAQAgIMbDrY5u24I3Fi62WdsN8HH3B5HmuTYmOVsbo/rNNIILSem/RfLvRWQe2S5JLc8f7K4RyFrtWkktsgEijRWV9M6puD9iy4MXMsTFFeok7ncDqsqq7LOhGDk8RK+NwLJmeq6cOfauy0qunVMhprs5OHAwRS+U+RrXfwhwIB7UeF7EpXWQ3pcH0Pw3X1KKrlwwxWDcw1W3St9lSFikj6etqccoZDBfQqZSwacJGnhMvsnYbLCVhhZbg18NgBHTmsb/5NsKN8uzgtu3cZJ82iINukGnTwANj1VprwYVyX4eTmy+9x78ptx2dmfcz8Vig2+q6YVbjOycUjq8gdhYsIW4jS0Yhp80urVv9JHauQvM1S1FmozV/S1jB8xrdQ3b3wjAyLK2RefPDOMSGNMbWsY7UfMNW4ew3K9DU3ys2VTjtzzz9vY4rLdyOg8P50IpP2ZuIZFM8tMZczUDqGkRvFUDdLknTZlXQjldP/wB/kYpvA3MvDwdin/8AqMDY8QeJYJHNjJA9Lgy6B7g7LWzVWUx21vjzF4z+5GXnDRi5vlrT5npixMxljjOtx/dDSBouxW97+60090sxWXGO1v8AP7mnXCLk0bcBA6WAMfIyqaRqAvYh3F1ZWNc5am6MJvCYcccsf4cka1of5EDRYcSGnUCTe5JJ591XWOTljc/+CkW+0dDhPCmEdM7FASxFtvdGyQ+XZF7Dmr6WuK34ne4+jLGH9joVsmu2ZXjPLMO2WF7hple3doO2kclze/Zb/D77ZVyS/Cn/ACJSk1z/AHKOCyxovTTmuaWnoQHNI/OlrPUPz2Y87uTekyyV+Dw0c1Or63ckuj2bv7hciujC6yyvp+DV/wClFvEML8O+CD924hlOGx9BvTfus6L3VNynymVcXnb5LOS5W8OHmO8zYOc736D3KtFevP6VhZN66JN8o9Iy7Fhza6t2X1ennujheDK2G14NBj10mJICgFQAgBACAa8oDGzEg8nhVksknHZxhgXanW6tl5PxDSep/mJ8ljg/FuFe7T5Z3u6PVcGhwrJRaOiiSjLIYXNHkNbMHRloqg2r2r8FFuk9NtxOiWljNZgV8XgI3kAOa5zr3Lb+Bq5tTXdOKy+kYLSWbW8EuGyd8QEdkgHazZaHdlEtRG2W5r9jr0fr87ZNE0jGRtBk1nchxbES0/IG7VVKU5Pb193ydNmt1VfcskUmoU+N0TW9WuDg4/CtFLmMs5+w/wAUux9WBuF8QY6n6GRSxtJBH0kHqRfJ4XYnVFKLk0++eTifxCbedqMvFz418/kuDAbBoMaLDhfKn/xvT9Qf4nanwQvw0xkETpIg8u20nhvXfqUU6lD1Ip4wZy+Jaj3JMfiYIKY2N+IJvzAXcj+Z3Y9qUUxttTk5bV4OSzWWTa3yfBFk+OfPI8YmBr2SCmAtFMrg2elDlWvqhVBelLlfyc7szI6DKMrbLFiYcGRh3SN9DxelzmH1NbvsCLFrz79Q6512X/Uk+vbJrW8vBk4HCx4GKCSSFmIxMshI17lvluFkE8V36ml3WWz1U5KMtsIrx5yTOOzs7nLpjiHanh79Ru31q+9Lw7otPEXliEd74H4zw4ZpXaYmRMeB+8FA2ODXJd1tdWmhdGEVJ9eDoVDzliw+BGRxlgle7WCHF51WT8rvuW5qS7Xsa+immh+W+FS2MskNUdy0buAP6riVVllrk+EUroS/EabsB5VBhGk1sbHHHzysbNDKWWmSqGuinisq812uQNkk4JobCqA9gqKmyENtf7F5UPamRYXJ2hxJDmgfgoULJS2zMVS3LDOgGFaGhvQbN7fK7YaeuHKXJ3RhFPorOwLR6gB/nVVeng5biXVFy3Psmje1o2FEb/dbRx0i8omng8Qvep4gjyLX9TNiCZbGRcY9SCUFAOQAgBANeEBl47CFwUEnOY3KTvyVVoHP4nKQDZaSs/SjnOCyZBi8uZIzS4V2PUFVnSprDNq7XB5RymOwEsBOputpP1tuqHFjovMu0sonq1amMx+GxfXn/O64ZQwdKxjgvDG9z04WbiThPhk5ma8DazR56dPyU4eSjri1yiGHJ4d/L1Rk72DsXfB6rWVkpdnHZo4N5XAZn4c8+INjllbICTqtturgF21K9E/TscsJxfhnPPRvPDGZV4Newl8rmyyOI1OcNwAOBW33Vr7ZyjiCwvYhaJJcskl8HHXqcLbfpHt89VzS1VsIJbf1OSeleeR2aeFXTM2sBm7hq03XI26UtNPOyCc0sl3pmki34ew0UIG9EcD+lBebq7LLn0VVeOiLMMjEs4cwggWP/wAkn1Cu66ab7FDbKPZedM5NZR12U4FkApri4Gvq2+y66a3Dl+TpprcE0y+3n56LXDzk3zxgV/tV/wBFZlUJqJodeuyck8eQxMVAaqNkbFS4YWSIyyyJjWt3AA5v3WSilyaZbJYXAji+1q0SsuGV5pO5uiof3LLnorvxHIPTjfdUbRpgjaC47Wb52W2npcpJsyusxHBr4WPTS9xdHkN5NSFWKlyMqQWGOQgla5APQAgBARuagKk0ChgysZgQeigkwcVldcKMEplCTDEJgsmYuZZGx9lv7t/Qjj7hc9mnhPxydNWolB/YwsXl80W5bYA3c3cbda5C86zSTiehXqYSG4fGX223C45waZ0Jmjh8RZ554/uqhs08FNWzTfW+inhPgh8m1h576/2V2zNryXxJ6RYof5stE8RMX2WsPCK3oE9PYreMeDGT8Bl2SwRyB7Ym6qdRJJoc7A9VFdUYvhGckscGVlWHexzvMbpc5znUasAuNLKMWmdDaayabx3A+wWjXgqn7kl17bHopwRnkguua36KuOScpErn3xyNtirbZNYSIzFAWud0O302OCrKixkepBdAcM4jegtVpH5KfMIdHhq5d+AWkdJFFHqGKcMzrfwr/KwfZX15LoZ+xx/y/iSrLTQXgh3y9yZjAOAB8LeMEujGU2+ywxq0M8luJqAssUgmaUBK0oQPBQD0AIAQDHNQFaWFQCjiMMoJyZmIwSE5KE2AUYJyUpMEjRZSMbMPDjJDY/duF7tH5jqsLdNCZvXqJQMqXJp2fwh4bwWc/dq8+3RTXR3V6uL7JsM5zSdTS0XW7SFy+lKPg29SL6NrBzNNEcEKVF+xWU0bEUZIPJ4rqto0yMJWpF9jKq723Oy39OXBjvRKX6dqO/bdTsk2RuRXGGOouJ3NdN9vdbR0y8mTux0SCP8A1H8Fp8vEr6rDym9bPyVb0YexX1WO0t7BXUEuiN7HB6naRuELlOCMiKcEZFpALpQChqkge1qAnYFJUsMQkmaVIJWoCQFAPBQEyEAgBACAa4ICJ8SArSYZQCpJhUJyV34JQCu/A+yYJyQnBIMjXYS+RajamSpMZ+wt/lG3t1VXWn4LeoywAQpwRuHglMEbgJPdMDcMAU4IyO0qQKGqALpUgA1BkKQjIoCDItIMjgEGRdKAkYxATNYpBK1qlAlaEA9qAkCEDwhJOhAIAQAgBAJSAaWoCN0SAidEgInQqAROgQkYYFAGGBAMMCATyUA10SAZ5SAXy0AmhALoQBoQCiJAOESAcI0A4RqQPEaAc1iAkDEA8NUgeGoBwCEDgEA+kBOgBACAEAIAQAgEKAQtQDCxAMMaAYY1AIyxCRpYgGliAaY0AwxIA8tAJ5aAPLQB5aAUMQChiAUMQDgxAODEA4MQDg1SQOAQDgEAoCAdSAUBATIAQAgBACAEAIAQAgEpAJSAQtQDSxANMaAaY0A0sQDTGoAhYpAmhQA0IBPLQBoQBoQC6UAulSBdKAeGoBdKAUBAKAgHUgCkAoQEiAEAIAQAgBACAEAIAQAgBACASkAlIA0oBCxAIWIBPLQCGNAJoQB5aANCATQgF0oADUAulAFIBaQBSAVAFIBaQD0AIAQAgBACAEAIAQAgBACAEAIAQAgBACASkAUgCkAUgCkAlIApAFIApAFIApAFIBaQBSAKQCoAQAgBACAEAIAQAgBACAEAIAQAgBACAEAIAQAgBACAEAIAQAgEKAEAIBUAhQAgP//Z"/>
          <p:cNvSpPr>
            <a:spLocks noChangeAspect="1" noChangeArrowheads="1"/>
          </p:cNvSpPr>
          <p:nvPr/>
        </p:nvSpPr>
        <p:spPr bwMode="auto">
          <a:xfrm>
            <a:off x="155575" y="31978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2" descr="https://encrypted-tbn1.gstatic.com/images?q=tbn:ANd9GcS-btauR3PREt5yAoS6FLMuoggLNiXfZRZYFzXA4hpj7B7bOd_o"/>
          <p:cNvPicPr>
            <a:picLocks noChangeAspect="1" noChangeArrowheads="1"/>
          </p:cNvPicPr>
          <p:nvPr/>
        </p:nvPicPr>
        <p:blipFill>
          <a:blip r:embed="rId2" cstate="print"/>
          <a:srcRect t="10769" b="62051"/>
          <a:stretch>
            <a:fillRect/>
          </a:stretch>
        </p:blipFill>
        <p:spPr bwMode="auto">
          <a:xfrm>
            <a:off x="3657600" y="4790044"/>
            <a:ext cx="2513462" cy="914400"/>
          </a:xfrm>
          <a:prstGeom prst="rect">
            <a:avLst/>
          </a:prstGeom>
          <a:noFill/>
        </p:spPr>
      </p:pic>
      <p:pic>
        <p:nvPicPr>
          <p:cNvPr id="16" name="Picture 20" descr="https://encrypted-tbn2.gstatic.com/images?q=tbn:ANd9GcSWYJ9XZDVBWsHXFFiVx-yQRSaJqDDUM7o1LQGuQdx4BiOYGTCB"/>
          <p:cNvPicPr>
            <a:picLocks noChangeAspect="1" noChangeArrowheads="1"/>
          </p:cNvPicPr>
          <p:nvPr/>
        </p:nvPicPr>
        <p:blipFill>
          <a:blip r:embed="rId3" cstate="print"/>
          <a:srcRect/>
          <a:stretch>
            <a:fillRect/>
          </a:stretch>
        </p:blipFill>
        <p:spPr bwMode="auto">
          <a:xfrm>
            <a:off x="6400800" y="4713844"/>
            <a:ext cx="2486025" cy="1076325"/>
          </a:xfrm>
          <a:prstGeom prst="rect">
            <a:avLst/>
          </a:prstGeom>
          <a:noFill/>
        </p:spPr>
      </p:pic>
      <p:sp>
        <p:nvSpPr>
          <p:cNvPr id="18" name="TextBox 17"/>
          <p:cNvSpPr txBox="1"/>
          <p:nvPr/>
        </p:nvSpPr>
        <p:spPr>
          <a:xfrm>
            <a:off x="1066800" y="5780644"/>
            <a:ext cx="2133600" cy="338554"/>
          </a:xfrm>
          <a:prstGeom prst="rect">
            <a:avLst/>
          </a:prstGeom>
          <a:noFill/>
        </p:spPr>
        <p:txBody>
          <a:bodyPr wrap="square" rtlCol="0">
            <a:spAutoFit/>
          </a:bodyPr>
          <a:lstStyle/>
          <a:p>
            <a:r>
              <a:rPr lang="en-US" sz="1600" dirty="0" smtClean="0"/>
              <a:t>Train the trainer model</a:t>
            </a:r>
            <a:endParaRPr lang="en-US" sz="1600" dirty="0"/>
          </a:p>
        </p:txBody>
      </p:sp>
      <p:sp>
        <p:nvSpPr>
          <p:cNvPr id="19" name="TextBox 18"/>
          <p:cNvSpPr txBox="1"/>
          <p:nvPr/>
        </p:nvSpPr>
        <p:spPr>
          <a:xfrm>
            <a:off x="3810000" y="5704444"/>
            <a:ext cx="2133600" cy="584775"/>
          </a:xfrm>
          <a:prstGeom prst="rect">
            <a:avLst/>
          </a:prstGeom>
          <a:noFill/>
        </p:spPr>
        <p:txBody>
          <a:bodyPr wrap="square" rtlCol="0">
            <a:spAutoFit/>
          </a:bodyPr>
          <a:lstStyle/>
          <a:p>
            <a:pPr algn="ctr"/>
            <a:r>
              <a:rPr lang="en-US" sz="1600" dirty="0" smtClean="0"/>
              <a:t>Getting to the Heart </a:t>
            </a:r>
          </a:p>
          <a:p>
            <a:pPr algn="ctr"/>
            <a:r>
              <a:rPr lang="en-US" sz="1600" dirty="0" smtClean="0"/>
              <a:t> one visit removed</a:t>
            </a:r>
            <a:endParaRPr lang="en-US" sz="1600" dirty="0"/>
          </a:p>
        </p:txBody>
      </p:sp>
      <p:sp>
        <p:nvSpPr>
          <p:cNvPr id="20" name="TextBox 19"/>
          <p:cNvSpPr txBox="1"/>
          <p:nvPr/>
        </p:nvSpPr>
        <p:spPr>
          <a:xfrm>
            <a:off x="7162800" y="5780644"/>
            <a:ext cx="1349921" cy="338554"/>
          </a:xfrm>
          <a:prstGeom prst="rect">
            <a:avLst/>
          </a:prstGeom>
          <a:noFill/>
        </p:spPr>
        <p:txBody>
          <a:bodyPr wrap="none" rtlCol="0">
            <a:spAutoFit/>
          </a:bodyPr>
          <a:lstStyle/>
          <a:p>
            <a:r>
              <a:rPr lang="en-US" sz="1600" dirty="0" smtClean="0"/>
              <a:t>Actual project</a:t>
            </a:r>
            <a:endParaRPr lang="en-US" sz="1600" dirty="0"/>
          </a:p>
        </p:txBody>
      </p:sp>
      <p:sp>
        <p:nvSpPr>
          <p:cNvPr id="21" name="TextBox 20"/>
          <p:cNvSpPr txBox="1"/>
          <p:nvPr/>
        </p:nvSpPr>
        <p:spPr>
          <a:xfrm>
            <a:off x="1752600" y="980044"/>
            <a:ext cx="655949" cy="369332"/>
          </a:xfrm>
          <a:prstGeom prst="rect">
            <a:avLst/>
          </a:prstGeom>
          <a:noFill/>
        </p:spPr>
        <p:txBody>
          <a:bodyPr wrap="none" rtlCol="0">
            <a:spAutoFit/>
          </a:bodyPr>
          <a:lstStyle/>
          <a:p>
            <a:r>
              <a:rPr lang="en-US" dirty="0" smtClean="0"/>
              <a:t>279K</a:t>
            </a:r>
            <a:endParaRPr lang="en-US" dirty="0"/>
          </a:p>
        </p:txBody>
      </p:sp>
      <p:sp>
        <p:nvSpPr>
          <p:cNvPr id="22" name="TextBox 21"/>
          <p:cNvSpPr txBox="1"/>
          <p:nvPr/>
        </p:nvSpPr>
        <p:spPr>
          <a:xfrm>
            <a:off x="4572000" y="3342244"/>
            <a:ext cx="538930" cy="369332"/>
          </a:xfrm>
          <a:prstGeom prst="rect">
            <a:avLst/>
          </a:prstGeom>
          <a:noFill/>
        </p:spPr>
        <p:txBody>
          <a:bodyPr wrap="none" rtlCol="0">
            <a:spAutoFit/>
          </a:bodyPr>
          <a:lstStyle/>
          <a:p>
            <a:r>
              <a:rPr lang="en-US" dirty="0" smtClean="0"/>
              <a:t>99K</a:t>
            </a:r>
            <a:endParaRPr lang="en-US" dirty="0"/>
          </a:p>
        </p:txBody>
      </p:sp>
      <p:sp>
        <p:nvSpPr>
          <p:cNvPr id="23" name="TextBox 22"/>
          <p:cNvSpPr txBox="1"/>
          <p:nvPr/>
        </p:nvSpPr>
        <p:spPr>
          <a:xfrm>
            <a:off x="7239000" y="4332844"/>
            <a:ext cx="538930" cy="369332"/>
          </a:xfrm>
          <a:prstGeom prst="rect">
            <a:avLst/>
          </a:prstGeom>
          <a:noFill/>
        </p:spPr>
        <p:txBody>
          <a:bodyPr wrap="none" rtlCol="0">
            <a:spAutoFit/>
          </a:bodyPr>
          <a:lstStyle/>
          <a:p>
            <a:r>
              <a:rPr lang="en-US" dirty="0" smtClean="0"/>
              <a:t>32K</a:t>
            </a:r>
            <a:endParaRPr lang="en-US" dirty="0"/>
          </a:p>
        </p:txBody>
      </p:sp>
      <p:pic>
        <p:nvPicPr>
          <p:cNvPr id="1044" name="Picture 20" descr="https://encrypted-tbn2.gstatic.com/images?q=tbn:ANd9GcSWYJ9XZDVBWsHXFFiVx-yQRSaJqDDUM7o1LQGuQdx4BiOYGTCB"/>
          <p:cNvPicPr>
            <a:picLocks noChangeAspect="1" noChangeArrowheads="1"/>
          </p:cNvPicPr>
          <p:nvPr/>
        </p:nvPicPr>
        <p:blipFill>
          <a:blip r:embed="rId3" cstate="print"/>
          <a:srcRect/>
          <a:stretch>
            <a:fillRect/>
          </a:stretch>
        </p:blipFill>
        <p:spPr bwMode="auto">
          <a:xfrm>
            <a:off x="3657600" y="3733800"/>
            <a:ext cx="2486025" cy="1076325"/>
          </a:xfrm>
          <a:prstGeom prst="rect">
            <a:avLst/>
          </a:prstGeom>
          <a:solidFill>
            <a:schemeClr val="accent4">
              <a:lumMod val="20000"/>
              <a:lumOff val="80000"/>
              <a:alpha val="20000"/>
            </a:schemeClr>
          </a:solidFill>
        </p:spPr>
      </p:pic>
      <p:pic>
        <p:nvPicPr>
          <p:cNvPr id="24" name="Picture 2" descr="C:\Users\lmiller\Desktop\chcf\LifeLong Logo.jpg"/>
          <p:cNvPicPr>
            <a:picLocks noChangeAspect="1" noChangeArrowheads="1"/>
          </p:cNvPicPr>
          <p:nvPr/>
        </p:nvPicPr>
        <p:blipFill>
          <a:blip r:embed="rId4" cstate="print">
            <a:clrChange>
              <a:clrFrom>
                <a:srgbClr val="FFFFFD"/>
              </a:clrFrom>
              <a:clrTo>
                <a:srgbClr val="FFFFFD">
                  <a:alpha val="0"/>
                </a:srgbClr>
              </a:clrTo>
            </a:clrChange>
          </a:blip>
          <a:stretch>
            <a:fillRect/>
          </a:stretch>
        </p:blipFill>
        <p:spPr bwMode="auto">
          <a:xfrm>
            <a:off x="7620000" y="381000"/>
            <a:ext cx="1182624" cy="877824"/>
          </a:xfrm>
          <a:prstGeom prst="rect">
            <a:avLst/>
          </a:prstGeom>
          <a:noFill/>
        </p:spPr>
      </p:pic>
      <p:pic>
        <p:nvPicPr>
          <p:cNvPr id="26" name="Picture 2" descr="logo-large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767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on Investment</a:t>
            </a:r>
            <a:endParaRPr lang="en-US" dirty="0"/>
          </a:p>
        </p:txBody>
      </p:sp>
      <p:graphicFrame>
        <p:nvGraphicFramePr>
          <p:cNvPr id="7" name="Chart 6"/>
          <p:cNvGraphicFramePr/>
          <p:nvPr/>
        </p:nvGraphicFramePr>
        <p:xfrm>
          <a:off x="1447800" y="3657600"/>
          <a:ext cx="3076575" cy="1733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idx="1"/>
          </p:nvPr>
        </p:nvGraphicFramePr>
        <p:xfrm>
          <a:off x="457200" y="1600200"/>
          <a:ext cx="7848600" cy="4525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1066800" y="3505200"/>
          <a:ext cx="3276600" cy="19621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nvGraphicFramePr>
        <p:xfrm>
          <a:off x="5943600" y="1676400"/>
          <a:ext cx="2971800" cy="1981200"/>
        </p:xfrm>
        <a:graphic>
          <a:graphicData uri="http://schemas.openxmlformats.org/drawingml/2006/chart">
            <c:chart xmlns:c="http://schemas.openxmlformats.org/drawingml/2006/chart" xmlns:r="http://schemas.openxmlformats.org/officeDocument/2006/relationships" r:id="rId6"/>
          </a:graphicData>
        </a:graphic>
      </p:graphicFrame>
      <p:pic>
        <p:nvPicPr>
          <p:cNvPr id="9" name="Picture 2" descr="C:\Users\lmiller\Desktop\chcf\LifeLong Logo.jpg"/>
          <p:cNvPicPr>
            <a:picLocks noChangeAspect="1" noChangeArrowheads="1"/>
          </p:cNvPicPr>
          <p:nvPr/>
        </p:nvPicPr>
        <p:blipFill>
          <a:blip r:embed="rId7"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10" name="Picture 2" descr="logo-large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Experience</a:t>
            </a:r>
            <a:endParaRPr lang="en-US" dirty="0"/>
          </a:p>
        </p:txBody>
      </p:sp>
      <p:graphicFrame>
        <p:nvGraphicFramePr>
          <p:cNvPr id="4" name="Content Placeholder 3"/>
          <p:cNvGraphicFramePr>
            <a:graphicFrameLocks noGrp="1"/>
          </p:cNvGraphicFramePr>
          <p:nvPr>
            <p:ph idx="1"/>
          </p:nvPr>
        </p:nvGraphicFramePr>
        <p:xfrm>
          <a:off x="457200" y="1600201"/>
          <a:ext cx="7848600" cy="4267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C:\Users\lmiller\Desktop\chcf\LifeLong Logo.jpg"/>
          <p:cNvPicPr>
            <a:picLocks noChangeAspect="1" noChangeArrowheads="1"/>
          </p:cNvPicPr>
          <p:nvPr/>
        </p:nvPicPr>
        <p:blipFill>
          <a:blip r:embed="rId4"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7" name="Picture 2" descr="logo-large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say:</a:t>
            </a:r>
            <a:endParaRPr lang="en-US" dirty="0"/>
          </a:p>
        </p:txBody>
      </p:sp>
      <p:sp>
        <p:nvSpPr>
          <p:cNvPr id="3" name="Content Placeholder 2"/>
          <p:cNvSpPr>
            <a:spLocks noGrp="1"/>
          </p:cNvSpPr>
          <p:nvPr>
            <p:ph idx="1"/>
          </p:nvPr>
        </p:nvSpPr>
        <p:spPr/>
        <p:txBody>
          <a:bodyPr/>
          <a:lstStyle/>
          <a:p>
            <a:pPr algn="ctr">
              <a:buNone/>
            </a:pPr>
            <a:r>
              <a:rPr lang="en-US" dirty="0" smtClean="0"/>
              <a:t>It makes you happy.  It makes you feel good, it makes me comfortable to be able to come into an atmosphere of love and understanding.  To see that the doctor and the assistant are working together with their patient.</a:t>
            </a:r>
          </a:p>
          <a:p>
            <a:endParaRPr lang="en-US" dirty="0"/>
          </a:p>
        </p:txBody>
      </p:sp>
      <p:pic>
        <p:nvPicPr>
          <p:cNvPr id="5"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6"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experience</a:t>
            </a:r>
            <a:endParaRPr lang="en-US" dirty="0"/>
          </a:p>
        </p:txBody>
      </p:sp>
      <p:sp>
        <p:nvSpPr>
          <p:cNvPr id="3" name="Content Placeholder 2"/>
          <p:cNvSpPr>
            <a:spLocks noGrp="1"/>
          </p:cNvSpPr>
          <p:nvPr>
            <p:ph idx="1"/>
          </p:nvPr>
        </p:nvSpPr>
        <p:spPr/>
        <p:txBody>
          <a:bodyPr/>
          <a:lstStyle/>
          <a:p>
            <a:r>
              <a:rPr lang="en-US" dirty="0" smtClean="0"/>
              <a:t>Most frequent words: trust and respect.</a:t>
            </a:r>
          </a:p>
          <a:p>
            <a:r>
              <a:rPr lang="en-US" dirty="0" smtClean="0"/>
              <a:t>Improved communication from learning the partner’s background.</a:t>
            </a:r>
          </a:p>
          <a:p>
            <a:r>
              <a:rPr lang="en-US" dirty="0" smtClean="0"/>
              <a:t>Perceived impact: increased productivity.</a:t>
            </a:r>
          </a:p>
          <a:p>
            <a:r>
              <a:rPr lang="en-US" dirty="0" smtClean="0"/>
              <a:t>Future opportunities: non-provider to document history, more chart prep to give more time for verbal communication.</a:t>
            </a:r>
          </a:p>
          <a:p>
            <a:endParaRPr lang="en-US" dirty="0"/>
          </a:p>
        </p:txBody>
      </p:sp>
      <p:pic>
        <p:nvPicPr>
          <p:cNvPr id="5"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6"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says</a:t>
            </a:r>
            <a:endParaRPr lang="en-US" dirty="0"/>
          </a:p>
        </p:txBody>
      </p:sp>
      <p:sp>
        <p:nvSpPr>
          <p:cNvPr id="3" name="Content Placeholder 2"/>
          <p:cNvSpPr>
            <a:spLocks noGrp="1"/>
          </p:cNvSpPr>
          <p:nvPr>
            <p:ph idx="1"/>
          </p:nvPr>
        </p:nvSpPr>
        <p:spPr/>
        <p:txBody>
          <a:bodyPr/>
          <a:lstStyle/>
          <a:p>
            <a:pPr algn="ctr">
              <a:buNone/>
            </a:pPr>
            <a:r>
              <a:rPr lang="en-US" dirty="0" smtClean="0"/>
              <a:t>Getting to the Heart forced us to talk.  It is bonding, it’s not like working with a blank canvas.</a:t>
            </a:r>
          </a:p>
          <a:p>
            <a:pPr algn="ctr">
              <a:buNone/>
            </a:pPr>
            <a:endParaRPr lang="en-US" dirty="0" smtClean="0"/>
          </a:p>
          <a:p>
            <a:pPr algn="ctr">
              <a:buNone/>
            </a:pPr>
            <a:r>
              <a:rPr lang="en-US" dirty="0" smtClean="0"/>
              <a:t>I will trust my partner (MA) more, less questioning, allow her to take more responsibility.</a:t>
            </a:r>
          </a:p>
          <a:p>
            <a:endParaRPr lang="en-US" dirty="0"/>
          </a:p>
        </p:txBody>
      </p:sp>
      <p:pic>
        <p:nvPicPr>
          <p:cNvPr id="5"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6"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Time to have the conversations. </a:t>
            </a:r>
          </a:p>
          <a:p>
            <a:r>
              <a:rPr lang="en-US" dirty="0" smtClean="0"/>
              <a:t>Logistics surrounding the lunch gift certificates.</a:t>
            </a:r>
          </a:p>
          <a:p>
            <a:r>
              <a:rPr lang="en-US" dirty="0" smtClean="0"/>
              <a:t>Potential for conflict to surface -- willing mediators needed. </a:t>
            </a:r>
            <a:endParaRPr lang="en-US" dirty="0"/>
          </a:p>
        </p:txBody>
      </p:sp>
      <p:pic>
        <p:nvPicPr>
          <p:cNvPr id="5"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6"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to the Heart</a:t>
            </a:r>
            <a:br>
              <a:rPr lang="en-US" dirty="0" smtClean="0"/>
            </a:br>
            <a:r>
              <a:rPr lang="en-US" dirty="0" smtClean="0"/>
              <a:t>Lessons Learned</a:t>
            </a:r>
            <a:endParaRPr lang="en-US" dirty="0"/>
          </a:p>
        </p:txBody>
      </p:sp>
      <p:sp>
        <p:nvSpPr>
          <p:cNvPr id="4" name="TextBox 3"/>
          <p:cNvSpPr txBox="1"/>
          <p:nvPr/>
        </p:nvSpPr>
        <p:spPr>
          <a:xfrm>
            <a:off x="609600" y="1295400"/>
            <a:ext cx="7906873" cy="4801314"/>
          </a:xfrm>
          <a:prstGeom prst="rect">
            <a:avLst/>
          </a:prstGeom>
          <a:noFill/>
        </p:spPr>
        <p:txBody>
          <a:bodyPr wrap="square" rtlCol="0">
            <a:spAutoFit/>
          </a:bodyPr>
          <a:lstStyle/>
          <a:p>
            <a:endParaRPr lang="en-US" sz="3600" dirty="0" smtClean="0"/>
          </a:p>
          <a:p>
            <a:pPr algn="ctr"/>
            <a:endParaRPr lang="en-US" sz="3600" dirty="0" smtClean="0"/>
          </a:p>
          <a:p>
            <a:pPr algn="ctr"/>
            <a:r>
              <a:rPr lang="en-US" sz="3600" dirty="0" smtClean="0"/>
              <a:t>Power dynamic in the MA-provider relationship must be named</a:t>
            </a:r>
          </a:p>
          <a:p>
            <a:pPr algn="ctr"/>
            <a:endParaRPr lang="en-US" sz="3600" dirty="0" smtClean="0"/>
          </a:p>
          <a:p>
            <a:pPr algn="ctr"/>
            <a:r>
              <a:rPr lang="en-US" sz="3600" dirty="0" smtClean="0"/>
              <a:t>Processes must be put in place, but relationship remains key to patient experience of care</a:t>
            </a:r>
          </a:p>
          <a:p>
            <a:endParaRPr lang="en-US" dirty="0"/>
          </a:p>
        </p:txBody>
      </p:sp>
      <p:pic>
        <p:nvPicPr>
          <p:cNvPr id="7" name="Picture 2" descr="C:\Users\lmiller\Desktop\chcf\LifeLong Logo.jpg"/>
          <p:cNvPicPr>
            <a:picLocks noChangeAspect="1" noChangeArrowheads="1"/>
          </p:cNvPicPr>
          <p:nvPr/>
        </p:nvPicPr>
        <p:blipFill>
          <a:blip r:embed="rId3"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8" name="Picture 2" descr="logo-large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to the Heart</a:t>
            </a:r>
            <a:br>
              <a:rPr lang="en-US" dirty="0" smtClean="0"/>
            </a:br>
            <a:r>
              <a:rPr lang="en-US" dirty="0" smtClean="0"/>
              <a:t>Lessons Learned</a:t>
            </a:r>
            <a:endParaRPr lang="en-US" dirty="0"/>
          </a:p>
        </p:txBody>
      </p:sp>
      <p:sp>
        <p:nvSpPr>
          <p:cNvPr id="3" name="Content Placeholder 2"/>
          <p:cNvSpPr>
            <a:spLocks noGrp="1"/>
          </p:cNvSpPr>
          <p:nvPr>
            <p:ph idx="1"/>
          </p:nvPr>
        </p:nvSpPr>
        <p:spPr>
          <a:xfrm>
            <a:off x="457200" y="1676400"/>
            <a:ext cx="8229600" cy="4525963"/>
          </a:xfrm>
        </p:spPr>
        <p:txBody>
          <a:bodyPr/>
          <a:lstStyle/>
          <a:p>
            <a:endParaRPr lang="en-US" dirty="0" smtClean="0"/>
          </a:p>
          <a:p>
            <a:endParaRPr lang="en-US" dirty="0" smtClean="0"/>
          </a:p>
          <a:p>
            <a:pPr>
              <a:buNone/>
            </a:pPr>
            <a:endParaRPr lang="en-US" dirty="0"/>
          </a:p>
        </p:txBody>
      </p:sp>
      <p:sp>
        <p:nvSpPr>
          <p:cNvPr id="5" name="Rectangle 4"/>
          <p:cNvSpPr/>
          <p:nvPr/>
        </p:nvSpPr>
        <p:spPr>
          <a:xfrm>
            <a:off x="1295400" y="2133600"/>
            <a:ext cx="6400800" cy="3416320"/>
          </a:xfrm>
          <a:prstGeom prst="rect">
            <a:avLst/>
          </a:prstGeom>
        </p:spPr>
        <p:txBody>
          <a:bodyPr wrap="square">
            <a:spAutoFit/>
          </a:bodyPr>
          <a:lstStyle/>
          <a:p>
            <a:pPr algn="ctr"/>
            <a:r>
              <a:rPr lang="en-US" sz="3600" dirty="0" smtClean="0"/>
              <a:t>MA-Provider respect and trust are paramount</a:t>
            </a:r>
          </a:p>
          <a:p>
            <a:pPr algn="ctr"/>
            <a:endParaRPr lang="en-US" sz="3600" dirty="0" smtClean="0"/>
          </a:p>
          <a:p>
            <a:pPr algn="ctr"/>
            <a:endParaRPr lang="en-US" sz="3600" dirty="0" smtClean="0"/>
          </a:p>
          <a:p>
            <a:pPr algn="ctr"/>
            <a:r>
              <a:rPr lang="en-US" sz="3600" dirty="0" smtClean="0"/>
              <a:t>It is better to buy lunch than lose patient visits </a:t>
            </a:r>
          </a:p>
        </p:txBody>
      </p:sp>
      <p:pic>
        <p:nvPicPr>
          <p:cNvPr id="6"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7"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to the Heart</a:t>
            </a:r>
            <a:br>
              <a:rPr lang="en-US" dirty="0" smtClean="0"/>
            </a:br>
            <a:r>
              <a:rPr lang="en-US" dirty="0" smtClean="0"/>
              <a:t>Future Directions</a:t>
            </a:r>
            <a:endParaRPr lang="en-US" dirty="0"/>
          </a:p>
        </p:txBody>
      </p:sp>
      <p:sp>
        <p:nvSpPr>
          <p:cNvPr id="3" name="Content Placeholder 2"/>
          <p:cNvSpPr>
            <a:spLocks noGrp="1"/>
          </p:cNvSpPr>
          <p:nvPr>
            <p:ph idx="1"/>
          </p:nvPr>
        </p:nvSpPr>
        <p:spPr>
          <a:xfrm>
            <a:off x="457200" y="1676400"/>
            <a:ext cx="8229600" cy="4525963"/>
          </a:xfrm>
        </p:spPr>
        <p:txBody>
          <a:bodyPr/>
          <a:lstStyle/>
          <a:p>
            <a:r>
              <a:rPr lang="en-US" dirty="0" smtClean="0"/>
              <a:t>In use at </a:t>
            </a:r>
            <a:r>
              <a:rPr lang="en-US" dirty="0" err="1" smtClean="0"/>
              <a:t>LifeLong</a:t>
            </a:r>
            <a:r>
              <a:rPr lang="en-US" dirty="0" smtClean="0"/>
              <a:t> Medical in Oakland and Berkeley and at Maxine Hall Clinic in San Francisco.</a:t>
            </a:r>
          </a:p>
          <a:p>
            <a:endParaRPr lang="en-US" dirty="0"/>
          </a:p>
          <a:p>
            <a:r>
              <a:rPr lang="en-US" dirty="0" smtClean="0"/>
              <a:t>Contact Laura Miller, MD for technical assistance in launching Getting to the Heart.  lmiller@chcnetwork.org</a:t>
            </a:r>
          </a:p>
          <a:p>
            <a:endParaRPr lang="en-US" dirty="0" smtClean="0"/>
          </a:p>
          <a:p>
            <a:endParaRPr lang="en-US" dirty="0" smtClean="0"/>
          </a:p>
          <a:p>
            <a:pPr>
              <a:buNone/>
            </a:pPr>
            <a:endParaRPr lang="en-US" dirty="0"/>
          </a:p>
        </p:txBody>
      </p:sp>
      <p:pic>
        <p:nvPicPr>
          <p:cNvPr id="6"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7"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528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Team-Based Care</a:t>
            </a:r>
            <a:endParaRPr lang="en-US" dirty="0"/>
          </a:p>
        </p:txBody>
      </p:sp>
      <p:sp>
        <p:nvSpPr>
          <p:cNvPr id="3" name="Content Placeholder 2"/>
          <p:cNvSpPr>
            <a:spLocks noGrp="1"/>
          </p:cNvSpPr>
          <p:nvPr>
            <p:ph idx="1"/>
          </p:nvPr>
        </p:nvSpPr>
        <p:spPr/>
        <p:txBody>
          <a:bodyPr/>
          <a:lstStyle/>
          <a:p>
            <a:pPr algn="ctr">
              <a:buNone/>
            </a:pPr>
            <a:r>
              <a:rPr lang="en-US" dirty="0" smtClean="0"/>
              <a:t>1:1 MA-Provider ratio</a:t>
            </a:r>
          </a:p>
          <a:p>
            <a:pPr algn="ctr">
              <a:buNone/>
            </a:pPr>
            <a:r>
              <a:rPr lang="en-US" dirty="0" smtClean="0"/>
              <a:t>Dedicated huddle time</a:t>
            </a:r>
          </a:p>
          <a:p>
            <a:pPr algn="ctr">
              <a:buNone/>
            </a:pPr>
            <a:r>
              <a:rPr lang="en-US" dirty="0" smtClean="0"/>
              <a:t> Huddle process</a:t>
            </a:r>
          </a:p>
          <a:p>
            <a:pPr algn="ctr">
              <a:buNone/>
            </a:pPr>
            <a:endParaRPr lang="en-US" dirty="0" smtClean="0"/>
          </a:p>
          <a:p>
            <a:pPr algn="ctr">
              <a:buNone/>
            </a:pPr>
            <a:r>
              <a:rPr lang="en-US" dirty="0" smtClean="0"/>
              <a:t>MA-Provider communication must be robust, effective, efficient</a:t>
            </a:r>
            <a:endParaRPr lang="en-US" dirty="0"/>
          </a:p>
        </p:txBody>
      </p:sp>
      <p:pic>
        <p:nvPicPr>
          <p:cNvPr id="7"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8"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Thank you!</a:t>
            </a:r>
            <a:endParaRPr lang="en-US" sz="5400" dirty="0"/>
          </a:p>
        </p:txBody>
      </p:sp>
      <p:sp>
        <p:nvSpPr>
          <p:cNvPr id="3" name="Content Placeholder 2"/>
          <p:cNvSpPr>
            <a:spLocks noGrp="1"/>
          </p:cNvSpPr>
          <p:nvPr>
            <p:ph idx="1"/>
          </p:nvPr>
        </p:nvSpPr>
        <p:spPr/>
        <p:txBody>
          <a:bodyPr>
            <a:normAutofit/>
          </a:bodyPr>
          <a:lstStyle/>
          <a:p>
            <a:pPr algn="ctr">
              <a:buNone/>
            </a:pPr>
            <a:r>
              <a:rPr lang="en-US" sz="5400" dirty="0" smtClean="0"/>
              <a:t>Please let us know </a:t>
            </a:r>
          </a:p>
          <a:p>
            <a:pPr algn="ctr">
              <a:buNone/>
            </a:pPr>
            <a:r>
              <a:rPr lang="en-US" sz="5400" dirty="0" smtClean="0"/>
              <a:t>what you discover!</a:t>
            </a:r>
            <a:endParaRPr lang="en-US" sz="5400" dirty="0"/>
          </a:p>
        </p:txBody>
      </p:sp>
      <p:pic>
        <p:nvPicPr>
          <p:cNvPr id="5"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6"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transformation takes work</a:t>
            </a:r>
            <a:endParaRPr lang="en-US" dirty="0"/>
          </a:p>
        </p:txBody>
      </p:sp>
      <p:sp>
        <p:nvSpPr>
          <p:cNvPr id="3" name="Content Placeholder 2"/>
          <p:cNvSpPr>
            <a:spLocks noGrp="1"/>
          </p:cNvSpPr>
          <p:nvPr>
            <p:ph idx="1"/>
          </p:nvPr>
        </p:nvSpPr>
        <p:spPr/>
        <p:txBody>
          <a:bodyPr/>
          <a:lstStyle/>
          <a:p>
            <a:r>
              <a:rPr lang="en-US" dirty="0" smtClean="0"/>
              <a:t>Not easy to make the changes as outlined above.</a:t>
            </a:r>
          </a:p>
          <a:p>
            <a:r>
              <a:rPr lang="en-US" dirty="0" smtClean="0"/>
              <a:t>Providers and MAs are often thrown together and do not have time to learn how they can work well together.</a:t>
            </a:r>
          </a:p>
          <a:p>
            <a:endParaRPr lang="en-US" dirty="0"/>
          </a:p>
          <a:p>
            <a:pPr marL="0" indent="0" algn="ctr">
              <a:buNone/>
            </a:pPr>
            <a:r>
              <a:rPr lang="en-US" dirty="0" smtClean="0"/>
              <a:t>Getting to the Heart is our answer to this problem. </a:t>
            </a:r>
            <a:endParaRPr lang="en-US" dirty="0"/>
          </a:p>
        </p:txBody>
      </p:sp>
      <p:pic>
        <p:nvPicPr>
          <p:cNvPr id="5" name="Picture 2" descr="C:\Users\lmiller\Desktop\chcf\LifeLong Logo.jpg"/>
          <p:cNvPicPr>
            <a:picLocks noChangeAspect="1" noChangeArrowheads="1"/>
          </p:cNvPicPr>
          <p:nvPr/>
        </p:nvPicPr>
        <p:blipFill>
          <a:blip r:embed="rId2"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6" name="Picture 2" descr="logo-larg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058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Sometimes our reality is not so pretty</a:t>
            </a:r>
            <a:endParaRPr lang="en-US" dirty="0"/>
          </a:p>
        </p:txBody>
      </p:sp>
      <p:sp>
        <p:nvSpPr>
          <p:cNvPr id="3" name="Content Placeholder 2"/>
          <p:cNvSpPr>
            <a:spLocks noGrp="1"/>
          </p:cNvSpPr>
          <p:nvPr>
            <p:ph idx="1"/>
          </p:nvPr>
        </p:nvSpPr>
        <p:spPr>
          <a:xfrm>
            <a:off x="457200" y="1600200"/>
            <a:ext cx="8229600" cy="4525963"/>
          </a:xfrm>
        </p:spPr>
        <p:txBody>
          <a:bodyPr/>
          <a:lstStyle/>
          <a:p>
            <a:pPr algn="ctr">
              <a:buNone/>
            </a:pPr>
            <a:r>
              <a:rPr lang="en-US" dirty="0" smtClean="0"/>
              <a:t>“She has no work ethic.” </a:t>
            </a:r>
          </a:p>
          <a:p>
            <a:pPr algn="ctr">
              <a:buNone/>
            </a:pPr>
            <a:r>
              <a:rPr lang="en-US" dirty="0" smtClean="0"/>
              <a:t>“If only that doctor could learn where to look for supplies!”</a:t>
            </a:r>
          </a:p>
          <a:p>
            <a:pPr algn="ctr">
              <a:buNone/>
            </a:pPr>
            <a:r>
              <a:rPr lang="en-US" dirty="0" smtClean="0"/>
              <a:t>“I know she tossed the </a:t>
            </a:r>
            <a:r>
              <a:rPr lang="en-US" dirty="0" err="1" smtClean="0"/>
              <a:t>mammo</a:t>
            </a:r>
            <a:r>
              <a:rPr lang="en-US" dirty="0" smtClean="0"/>
              <a:t> referral.”</a:t>
            </a:r>
          </a:p>
          <a:p>
            <a:pPr algn="ctr">
              <a:buNone/>
            </a:pPr>
            <a:r>
              <a:rPr lang="en-US" dirty="0" smtClean="0"/>
              <a:t>“That provider needs to take her meds!”</a:t>
            </a:r>
          </a:p>
          <a:p>
            <a:pPr algn="ctr">
              <a:buNone/>
            </a:pPr>
            <a:r>
              <a:rPr lang="en-US" dirty="0" smtClean="0"/>
              <a:t>“Does she think that she can just yell across the room at me?”</a:t>
            </a:r>
          </a:p>
          <a:p>
            <a:pPr algn="ctr">
              <a:buNone/>
            </a:pPr>
            <a:endParaRPr lang="en-US" dirty="0" smtClean="0"/>
          </a:p>
          <a:p>
            <a:pPr>
              <a:buNone/>
            </a:pPr>
            <a:endParaRPr lang="en-US" dirty="0" smtClean="0"/>
          </a:p>
        </p:txBody>
      </p:sp>
      <p:pic>
        <p:nvPicPr>
          <p:cNvPr id="7" name="Picture 2" descr="C:\Users\lmiller\Desktop\chcf\LifeLong Logo.jpg"/>
          <p:cNvPicPr>
            <a:picLocks noChangeAspect="1" noChangeArrowheads="1"/>
          </p:cNvPicPr>
          <p:nvPr/>
        </p:nvPicPr>
        <p:blipFill>
          <a:blip r:embed="rId3"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8" name="Picture 2" descr="logo-large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Getting to the Heart -- Goal</a:t>
            </a:r>
            <a:endParaRPr lang="en-US" dirty="0"/>
          </a:p>
        </p:txBody>
      </p:sp>
      <p:sp>
        <p:nvSpPr>
          <p:cNvPr id="5" name="Rectangle 4"/>
          <p:cNvSpPr/>
          <p:nvPr/>
        </p:nvSpPr>
        <p:spPr>
          <a:xfrm>
            <a:off x="1600200" y="2057400"/>
            <a:ext cx="5943600" cy="2062103"/>
          </a:xfrm>
          <a:prstGeom prst="rect">
            <a:avLst/>
          </a:prstGeom>
        </p:spPr>
        <p:txBody>
          <a:bodyPr wrap="square">
            <a:spAutoFit/>
          </a:bodyPr>
          <a:lstStyle/>
          <a:p>
            <a:pPr algn="ctr"/>
            <a:r>
              <a:rPr lang="en-US" sz="3200" dirty="0" smtClean="0"/>
              <a:t>To promote and support highly effective team-based care, specifically through improved  MA-Provider communication </a:t>
            </a:r>
            <a:endParaRPr lang="en-US" sz="3200" dirty="0"/>
          </a:p>
        </p:txBody>
      </p:sp>
      <p:pic>
        <p:nvPicPr>
          <p:cNvPr id="10" name="Picture 2" descr="C:\Users\lmiller\Desktop\chcf\LifeLong Logo.jpg"/>
          <p:cNvPicPr>
            <a:picLocks noChangeAspect="1" noChangeArrowheads="1"/>
          </p:cNvPicPr>
          <p:nvPr/>
        </p:nvPicPr>
        <p:blipFill>
          <a:blip r:embed="rId3"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11" name="Picture 2" descr="logo-large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Talk, Eat, </a:t>
            </a:r>
            <a:r>
              <a:rPr lang="en-US" smtClean="0"/>
              <a:t>Problem Solve. </a:t>
            </a:r>
            <a:endParaRPr lang="en-US" dirty="0"/>
          </a:p>
        </p:txBody>
      </p:sp>
      <p:pic>
        <p:nvPicPr>
          <p:cNvPr id="1026" name="Picture 2" descr="C:\Users\lmiller\AppData\Local\Temp\photo 1.JPG"/>
          <p:cNvPicPr>
            <a:picLocks noGrp="1" noChangeAspect="1" noChangeArrowheads="1"/>
          </p:cNvPicPr>
          <p:nvPr>
            <p:ph idx="1"/>
          </p:nvPr>
        </p:nvPicPr>
        <p:blipFill>
          <a:blip r:embed="rId3" cstate="print"/>
          <a:srcRect/>
          <a:stretch>
            <a:fillRect/>
          </a:stretch>
        </p:blipFill>
        <p:spPr bwMode="auto">
          <a:xfrm>
            <a:off x="838200" y="1600200"/>
            <a:ext cx="2743200" cy="2057400"/>
          </a:xfrm>
          <a:prstGeom prst="rect">
            <a:avLst/>
          </a:prstGeom>
          <a:noFill/>
        </p:spPr>
      </p:pic>
      <p:pic>
        <p:nvPicPr>
          <p:cNvPr id="1027" name="Picture 3" descr="C:\Users\lmiller\AppData\Local\Temp\photo 2-1.JPG"/>
          <p:cNvPicPr>
            <a:picLocks noChangeAspect="1" noChangeArrowheads="1"/>
          </p:cNvPicPr>
          <p:nvPr/>
        </p:nvPicPr>
        <p:blipFill>
          <a:blip r:embed="rId4" cstate="print"/>
          <a:srcRect/>
          <a:stretch>
            <a:fillRect/>
          </a:stretch>
        </p:blipFill>
        <p:spPr bwMode="auto">
          <a:xfrm>
            <a:off x="5867400" y="1524000"/>
            <a:ext cx="1885950" cy="2514600"/>
          </a:xfrm>
          <a:prstGeom prst="rect">
            <a:avLst/>
          </a:prstGeom>
          <a:noFill/>
        </p:spPr>
      </p:pic>
      <p:pic>
        <p:nvPicPr>
          <p:cNvPr id="1029" name="Picture 5"/>
          <p:cNvPicPr>
            <a:picLocks noChangeAspect="1" noChangeArrowheads="1"/>
          </p:cNvPicPr>
          <p:nvPr/>
        </p:nvPicPr>
        <p:blipFill>
          <a:blip r:embed="rId5" cstate="print"/>
          <a:srcRect/>
          <a:stretch>
            <a:fillRect/>
          </a:stretch>
        </p:blipFill>
        <p:spPr bwMode="auto">
          <a:xfrm>
            <a:off x="2971800" y="4191000"/>
            <a:ext cx="2489200" cy="1866900"/>
          </a:xfrm>
          <a:prstGeom prst="rect">
            <a:avLst/>
          </a:prstGeom>
          <a:noFill/>
          <a:ln w="9525">
            <a:noFill/>
            <a:miter lim="800000"/>
            <a:headEnd/>
            <a:tailEnd/>
          </a:ln>
          <a:effectLst/>
        </p:spPr>
      </p:pic>
      <p:pic>
        <p:nvPicPr>
          <p:cNvPr id="8" name="Picture 2" descr="C:\Users\lmiller\Desktop\chcf\LifeLong Logo.jpg"/>
          <p:cNvPicPr>
            <a:picLocks noChangeAspect="1" noChangeArrowheads="1"/>
          </p:cNvPicPr>
          <p:nvPr/>
        </p:nvPicPr>
        <p:blipFill>
          <a:blip r:embed="rId6"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9" name="Picture 2" descr="logo-large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the Heart</a:t>
            </a:r>
            <a:endParaRPr lang="en-US" dirty="0"/>
          </a:p>
        </p:txBody>
      </p:sp>
      <p:pic>
        <p:nvPicPr>
          <p:cNvPr id="1026" name="Picture 2" descr="C:\Users\Mama\Desktop\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600200"/>
            <a:ext cx="5562600" cy="4171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miller\Desktop\chcf\LifeLong Logo.jpg"/>
          <p:cNvPicPr>
            <a:picLocks noChangeAspect="1" noChangeArrowheads="1"/>
          </p:cNvPicPr>
          <p:nvPr/>
        </p:nvPicPr>
        <p:blipFill>
          <a:blip r:embed="rId3"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7" name="Picture 2" descr="logo-large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Guidebook</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3099053" y="1600200"/>
            <a:ext cx="2945893" cy="4525963"/>
          </a:xfrm>
          <a:prstGeom prst="rect">
            <a:avLst/>
          </a:prstGeom>
          <a:noFill/>
          <a:ln w="9525">
            <a:noFill/>
            <a:miter lim="800000"/>
            <a:headEnd/>
            <a:tailEnd/>
          </a:ln>
          <a:effectLst/>
        </p:spPr>
      </p:pic>
      <p:pic>
        <p:nvPicPr>
          <p:cNvPr id="4" name="Picture 2" descr="C:\Users\lmiller\Desktop\chcf\LifeLong Logo.jpg"/>
          <p:cNvPicPr>
            <a:picLocks noChangeAspect="1" noChangeArrowheads="1"/>
          </p:cNvPicPr>
          <p:nvPr/>
        </p:nvPicPr>
        <p:blipFill>
          <a:blip r:embed="rId3" cstate="print">
            <a:clrChange>
              <a:clrFrom>
                <a:srgbClr val="FFFFFD"/>
              </a:clrFrom>
              <a:clrTo>
                <a:srgbClr val="FFFFFD">
                  <a:alpha val="0"/>
                </a:srgbClr>
              </a:clrTo>
            </a:clrChange>
          </a:blip>
          <a:stretch>
            <a:fillRect/>
          </a:stretch>
        </p:blipFill>
        <p:spPr bwMode="auto">
          <a:xfrm>
            <a:off x="7620000" y="5943600"/>
            <a:ext cx="1182624" cy="877824"/>
          </a:xfrm>
          <a:prstGeom prst="rect">
            <a:avLst/>
          </a:prstGeom>
          <a:noFill/>
        </p:spPr>
      </p:pic>
      <p:pic>
        <p:nvPicPr>
          <p:cNvPr id="5" name="Picture 2" descr="logo-large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5925407"/>
            <a:ext cx="320040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941</Words>
  <Application>Microsoft Office PowerPoint</Application>
  <PresentationFormat>On-screen Show (4:3)</PresentationFormat>
  <Paragraphs>150</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Primary care is not for the faint of heart </vt:lpstr>
      <vt:lpstr>Team-Based Care</vt:lpstr>
      <vt:lpstr>Team transformation takes work</vt:lpstr>
      <vt:lpstr>Sometimes our reality is not so pretty</vt:lpstr>
      <vt:lpstr>Getting to the Heart -- Goal</vt:lpstr>
      <vt:lpstr>Talk, Eat, Problem Solve. </vt:lpstr>
      <vt:lpstr>Getting to the Heart</vt:lpstr>
      <vt:lpstr>The Guidebook</vt:lpstr>
      <vt:lpstr>Week One – Introduction </vt:lpstr>
      <vt:lpstr>Week Two – Purpose, Values, Trust.  </vt:lpstr>
      <vt:lpstr>Week Three – Power, Roles and Agreements</vt:lpstr>
      <vt:lpstr>Week Three – Power, Roles and Agreements</vt:lpstr>
      <vt:lpstr>Week Four</vt:lpstr>
      <vt:lpstr>Mid Point Review</vt:lpstr>
      <vt:lpstr>Weeks Five, Six and Seven – Case Review </vt:lpstr>
      <vt:lpstr>Week Eight</vt:lpstr>
      <vt:lpstr>Getting to the Heart Outcomes</vt:lpstr>
      <vt:lpstr>Increased productivity</vt:lpstr>
      <vt:lpstr>Financially Viable </vt:lpstr>
      <vt:lpstr>Return on Investment</vt:lpstr>
      <vt:lpstr>Patient Experience</vt:lpstr>
      <vt:lpstr>Patients say:</vt:lpstr>
      <vt:lpstr>Staff experience</vt:lpstr>
      <vt:lpstr>Staff says</vt:lpstr>
      <vt:lpstr>Challenges</vt:lpstr>
      <vt:lpstr>Getting to the Heart Lessons Learned</vt:lpstr>
      <vt:lpstr>Getting to the Heart Lessons Learned</vt:lpstr>
      <vt:lpstr>Getting to the Heart Future Directions</vt:lpstr>
      <vt:lpstr>Thank you!</vt:lpstr>
    </vt:vector>
  </TitlesOfParts>
  <Company>LMC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the Heart  Strengthening Team Communication</dc:title>
  <dc:creator>lmiller</dc:creator>
  <cp:lastModifiedBy>Laura Miller, M.D.</cp:lastModifiedBy>
  <cp:revision>154</cp:revision>
  <cp:lastPrinted>2014-09-17T05:27:37Z</cp:lastPrinted>
  <dcterms:created xsi:type="dcterms:W3CDTF">2014-06-19T23:25:38Z</dcterms:created>
  <dcterms:modified xsi:type="dcterms:W3CDTF">2016-01-20T23:14:03Z</dcterms:modified>
</cp:coreProperties>
</file>